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5" r:id="rId5"/>
    <p:sldMasterId id="2147483697" r:id="rId6"/>
    <p:sldMasterId id="2147483709" r:id="rId7"/>
    <p:sldMasterId id="2147483721" r:id="rId8"/>
    <p:sldMasterId id="2147483733" r:id="rId9"/>
    <p:sldMasterId id="2147483745" r:id="rId10"/>
  </p:sldMasterIdLst>
  <p:sldIdLst>
    <p:sldId id="256" r:id="rId11"/>
    <p:sldId id="257" r:id="rId12"/>
    <p:sldId id="258" r:id="rId13"/>
    <p:sldId id="260" r:id="rId14"/>
    <p:sldId id="264" r:id="rId15"/>
    <p:sldId id="266" r:id="rId16"/>
    <p:sldId id="267" r:id="rId17"/>
    <p:sldId id="268" r:id="rId18"/>
    <p:sldId id="269" r:id="rId19"/>
    <p:sldId id="270" r:id="rId20"/>
    <p:sldId id="271" r:id="rId21"/>
    <p:sldId id="273" r:id="rId22"/>
    <p:sldId id="274" r:id="rId23"/>
    <p:sldId id="275" r:id="rId24"/>
    <p:sldId id="276" r:id="rId25"/>
    <p:sldId id="277" r:id="rId26"/>
    <p:sldId id="279" r:id="rId27"/>
    <p:sldId id="278" r:id="rId28"/>
    <p:sldId id="280" r:id="rId29"/>
    <p:sldId id="281" r:id="rId30"/>
    <p:sldId id="282" r:id="rId31"/>
    <p:sldId id="284" r:id="rId32"/>
    <p:sldId id="283" r:id="rId33"/>
    <p:sldId id="285" r:id="rId34"/>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iko"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7753" y="1927125"/>
            <a:ext cx="11002299" cy="2389237"/>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a:t>
            </a:r>
            <a:br>
              <a:rPr lang="en-US" dirty="0" smtClean="0"/>
            </a:br>
            <a:r>
              <a:rPr lang="en-US" dirty="0" smtClean="0"/>
              <a:t>Master </a:t>
            </a:r>
            <a:r>
              <a:rPr lang="en-US" dirty="0"/>
              <a:t>title style</a:t>
            </a:r>
            <a:endParaRPr lang="en-US" dirty="0"/>
          </a:p>
        </p:txBody>
      </p:sp>
      <p:sp>
        <p:nvSpPr>
          <p:cNvPr id="3" name="Subtitle 2"/>
          <p:cNvSpPr>
            <a:spLocks noGrp="1"/>
          </p:cNvSpPr>
          <p:nvPr>
            <p:ph type="subTitle" idx="1"/>
          </p:nvPr>
        </p:nvSpPr>
        <p:spPr>
          <a:xfrm>
            <a:off x="973393" y="4513007"/>
            <a:ext cx="10776153" cy="904568"/>
          </a:xfrm>
        </p:spPr>
        <p:txBody>
          <a:bodyPr>
            <a:normAutofit/>
          </a:bodyPr>
          <a:lstStyle>
            <a:lvl1pPr marL="0" indent="0" algn="r">
              <a:buNone/>
              <a:defRPr sz="3735" b="0" i="0">
                <a:solidFill>
                  <a:schemeClr val="tx1"/>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dirty="0"/>
              <a:t>Click to edit </a:t>
            </a:r>
            <a:r>
              <a:rPr lang="en-US" dirty="0" smtClean="0"/>
              <a:t>Master </a:t>
            </a:r>
            <a:r>
              <a:rPr lang="en-US" dirty="0"/>
              <a:t>subtitle style</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5"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en-US"/>
          </a:p>
        </p:txBody>
      </p:sp>
      <p:sp>
        <p:nvSpPr>
          <p:cNvPr id="4" name="Text Placeholder 3"/>
          <p:cNvSpPr>
            <a:spLocks noGrp="1"/>
          </p:cNvSpPr>
          <p:nvPr>
            <p:ph type="body" sz="half" idx="2"/>
          </p:nvPr>
        </p:nvSpPr>
        <p:spPr>
          <a:xfrm>
            <a:off x="2389717" y="5367337"/>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pic>
        <p:nvPicPr>
          <p:cNvPr id="7" name="Picture 6" descr="E:\websites\free-power-point-templates\2012\logos.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7967" y="3101617"/>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B82CCC60-E8CD-4174-8B1A-7DF615B22EEF}" type="slidenum">
              <a:rPr lang="en-US" smtClean="0"/>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0271" y="220457"/>
            <a:ext cx="11012131" cy="1018035"/>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Content Placeholder 2"/>
          <p:cNvSpPr>
            <a:spLocks noGrp="1"/>
          </p:cNvSpPr>
          <p:nvPr>
            <p:ph idx="1"/>
          </p:nvPr>
        </p:nvSpPr>
        <p:spPr>
          <a:xfrm>
            <a:off x="598621" y="1307691"/>
            <a:ext cx="10994760" cy="5175405"/>
          </a:xfrm>
        </p:spPr>
        <p:txBody>
          <a:bodyPr/>
          <a:lstStyle>
            <a:lvl1pPr algn="l">
              <a:defRPr sz="3735">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6704" y="591209"/>
            <a:ext cx="9093725" cy="967132"/>
          </a:xfrm>
        </p:spPr>
        <p:txBody>
          <a:bodyPr>
            <a:normAutofit/>
          </a:bodyPr>
          <a:lstStyle>
            <a:lvl1pPr algn="l">
              <a:defRPr sz="48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Content Placeholder 2"/>
          <p:cNvSpPr>
            <a:spLocks noGrp="1"/>
          </p:cNvSpPr>
          <p:nvPr>
            <p:ph idx="1"/>
          </p:nvPr>
        </p:nvSpPr>
        <p:spPr>
          <a:xfrm>
            <a:off x="2684207" y="1569915"/>
            <a:ext cx="9124336" cy="4681415"/>
          </a:xfrm>
        </p:spPr>
        <p:txBody>
          <a:bodyPr/>
          <a:lstStyle>
            <a:lvl1pPr>
              <a:defRPr sz="3735">
                <a:solidFill>
                  <a:schemeClr val="tx2">
                    <a:lumMod val="50000"/>
                  </a:schemeClr>
                </a:solidFill>
              </a:defRPr>
            </a:lvl1pPr>
            <a:lvl2pPr>
              <a:defRPr>
                <a:solidFill>
                  <a:schemeClr val="tx2">
                    <a:lumMod val="50000"/>
                  </a:schemeClr>
                </a:solidFill>
              </a:defRPr>
            </a:lvl2pPr>
            <a:lvl3pPr>
              <a:defRPr>
                <a:solidFill>
                  <a:schemeClr val="tx2">
                    <a:lumMod val="50000"/>
                  </a:schemeClr>
                </a:solidFill>
              </a:defRPr>
            </a:lvl3pPr>
            <a:lvl4pPr>
              <a:defRPr>
                <a:solidFill>
                  <a:schemeClr val="tx2">
                    <a:lumMod val="50000"/>
                  </a:schemeClr>
                </a:solidFill>
              </a:defRPr>
            </a:lvl4pPr>
            <a:lvl5pPr>
              <a:defRPr>
                <a:solidFill>
                  <a:schemeClr val="tx2">
                    <a:lumMod val="50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B82CCC60-E8CD-4174-8B1A-7DF615B22EEF}" type="slidenum">
              <a:rPr lang="en-US" smtClean="0"/>
            </a:fld>
            <a:endParaRPr lang="en-US"/>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5"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FDE934FF-F4E1-47C5-9CA5-30A81DDE2BE4}" type="datetimeFigureOut">
              <a:rPr lang="en-US" smtClean="0"/>
            </a:fld>
            <a:endParaRPr lang="en-US"/>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3561BA9-CDCF-4958-B8AB-66F3BF063E13}"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p>
            <a:endParaRPr lang="en-US" dirty="0"/>
          </a:p>
        </p:txBody>
      </p:sp>
      <p:sp>
        <p:nvSpPr>
          <p:cNvPr id="6" name="Slide Number Placeholder 5"/>
          <p:cNvSpPr>
            <a:spLocks noGrp="1"/>
          </p:cNvSpPr>
          <p:nvPr>
            <p:ph type="sldNum" sz="quarter" idx="12"/>
          </p:nvPr>
        </p:nvSpPr>
        <p:spPr/>
        <p:txBody>
          <a:bodyPr/>
          <a:p>
            <a:fld id="{B82CCC60-E8CD-4174-8B1A-7DF615B22EEF}" type="slidenum">
              <a:rPr lang="en-US" smtClean="0"/>
            </a:fld>
            <a:endParaRPr lang="en-US"/>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0591" y="234377"/>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endParaRPr lang="en-US" dirty="0"/>
          </a:p>
        </p:txBody>
      </p:sp>
      <p:sp>
        <p:nvSpPr>
          <p:cNvPr id="3" name="Text Placeholder 2"/>
          <p:cNvSpPr>
            <a:spLocks noGrp="1"/>
          </p:cNvSpPr>
          <p:nvPr>
            <p:ph type="body" idx="1"/>
          </p:nvPr>
        </p:nvSpPr>
        <p:spPr>
          <a:xfrm>
            <a:off x="715839" y="1666581"/>
            <a:ext cx="5386917" cy="639763"/>
          </a:xfrm>
        </p:spPr>
        <p:txBody>
          <a:bodyPr anchor="b"/>
          <a:lstStyle>
            <a:lvl1pPr marL="0" indent="0" algn="ctr">
              <a:buNone/>
              <a:defRPr sz="3200" b="1">
                <a:solidFill>
                  <a:schemeClr val="tx1"/>
                </a:solidFill>
              </a:defRPr>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715839" y="2296444"/>
            <a:ext cx="5386917" cy="3035059"/>
          </a:xfrm>
        </p:spPr>
        <p:txBody>
          <a:bodyPr/>
          <a:lstStyle>
            <a:lvl1pPr algn="ctr">
              <a:defRPr sz="3200">
                <a:solidFill>
                  <a:schemeClr val="tx1"/>
                </a:solidFill>
              </a:defRPr>
            </a:lvl1pPr>
            <a:lvl2pPr algn="ctr">
              <a:defRPr sz="2665">
                <a:solidFill>
                  <a:schemeClr val="tx1"/>
                </a:solidFill>
              </a:defRPr>
            </a:lvl2pPr>
            <a:lvl3pPr algn="ctr">
              <a:defRPr sz="2400">
                <a:solidFill>
                  <a:schemeClr val="tx1"/>
                </a:solidFill>
              </a:defRPr>
            </a:lvl3pPr>
            <a:lvl4pPr algn="ctr">
              <a:defRPr sz="2135">
                <a:solidFill>
                  <a:schemeClr val="tx1"/>
                </a:solidFill>
              </a:defRPr>
            </a:lvl4pPr>
            <a:lvl5pPr algn="ctr">
              <a:defRPr sz="2135">
                <a:solidFill>
                  <a:schemeClr val="tx1"/>
                </a:solidFill>
              </a:defRPr>
            </a:lvl5pPr>
            <a:lvl6pPr>
              <a:defRPr sz="2135"/>
            </a:lvl6pPr>
            <a:lvl7pPr>
              <a:defRPr sz="2135"/>
            </a:lvl7pPr>
            <a:lvl8pPr>
              <a:defRPr sz="2135"/>
            </a:lvl8pPr>
            <a:lvl9pPr>
              <a:defRPr sz="2135"/>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096000" y="1666581"/>
            <a:ext cx="5389033" cy="639763"/>
          </a:xfrm>
        </p:spPr>
        <p:txBody>
          <a:bodyPr anchor="b"/>
          <a:lstStyle>
            <a:lvl1pPr marL="0" indent="0" algn="ctr">
              <a:buNone/>
              <a:defRPr sz="3200" b="1">
                <a:solidFill>
                  <a:schemeClr val="tx1"/>
                </a:solidFill>
              </a:defRPr>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6096000" y="2296444"/>
            <a:ext cx="5389033" cy="3035059"/>
          </a:xfrm>
        </p:spPr>
        <p:txBody>
          <a:bodyPr/>
          <a:lstStyle>
            <a:lvl1pPr algn="ctr">
              <a:defRPr sz="3200">
                <a:solidFill>
                  <a:schemeClr val="tx1"/>
                </a:solidFill>
              </a:defRPr>
            </a:lvl1pPr>
            <a:lvl2pPr algn="ctr">
              <a:defRPr sz="2665">
                <a:solidFill>
                  <a:schemeClr val="tx1"/>
                </a:solidFill>
              </a:defRPr>
            </a:lvl2pPr>
            <a:lvl3pPr algn="ctr">
              <a:defRPr sz="2400">
                <a:solidFill>
                  <a:schemeClr val="tx1"/>
                </a:solidFill>
              </a:defRPr>
            </a:lvl3pPr>
            <a:lvl4pPr algn="ctr">
              <a:defRPr sz="2135">
                <a:solidFill>
                  <a:schemeClr val="tx1"/>
                </a:solidFill>
              </a:defRPr>
            </a:lvl4pPr>
            <a:lvl5pPr algn="ctr">
              <a:defRPr sz="2135">
                <a:solidFill>
                  <a:schemeClr val="tx1"/>
                </a:solidFill>
              </a:defRPr>
            </a:lvl5pPr>
            <a:lvl6pPr>
              <a:defRPr sz="2135"/>
            </a:lvl6pPr>
            <a:lvl7pPr>
              <a:defRPr sz="2135"/>
            </a:lvl7pPr>
            <a:lvl8pPr>
              <a:defRPr sz="2135"/>
            </a:lvl8pPr>
            <a:lvl9pPr>
              <a:defRPr sz="2135"/>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5B259CC6-7B72-4137-928D-D85C24DCBB66}" type="slidenum">
              <a:rPr lang="en-US" smtClean="0"/>
            </a:fld>
            <a:endParaRPr lang="en-US"/>
          </a:p>
        </p:txBody>
      </p:sp>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3561BA9-CDCF-4958-B8AB-66F3BF063E13}" type="slidenum">
              <a:rPr lang="en-US" smtClean="0"/>
            </a:fld>
            <a:endParaRPr lang="en-US"/>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49"/>
            <a:ext cx="4011084" cy="1162051"/>
          </a:xfrm>
        </p:spPr>
        <p:txBody>
          <a:bodyPr anchor="b"/>
          <a:lstStyle>
            <a:lvl1pPr algn="l">
              <a:defRPr sz="2665"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fld>
            <a:endParaRPr lang="en-US"/>
          </a:p>
        </p:txBody>
      </p:sp>
    </p:spTree>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C5164158-0CE9-4349-B3F5-2F2E57F0D0C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C5164158-0CE9-4349-B3F5-2F2E57F0D0C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259CC6-7B72-4137-928D-D85C24DCBB66}"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4.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5.jpe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2" Type="http://schemas.openxmlformats.org/officeDocument/2006/relationships/theme" Target="../theme/theme3.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3" Type="http://schemas.openxmlformats.org/officeDocument/2006/relationships/theme" Target="../theme/theme4.xml"/><Relationship Id="rId12" Type="http://schemas.openxmlformats.org/officeDocument/2006/relationships/image" Target="../media/image5.jpeg"/><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2" Type="http://schemas.openxmlformats.org/officeDocument/2006/relationships/theme" Target="../theme/theme5.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3" Type="http://schemas.openxmlformats.org/officeDocument/2006/relationships/theme" Target="../theme/theme6.xml"/><Relationship Id="rId12" Type="http://schemas.openxmlformats.org/officeDocument/2006/relationships/image" Target="../media/image5.jpeg"/><Relationship Id="rId11" Type="http://schemas.openxmlformats.org/officeDocument/2006/relationships/slideLayout" Target="../slideLayouts/slideLayout67.xml"/><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6.xml"/><Relationship Id="rId8" Type="http://schemas.openxmlformats.org/officeDocument/2006/relationships/slideLayout" Target="../slideLayouts/slideLayout75.xml"/><Relationship Id="rId7" Type="http://schemas.openxmlformats.org/officeDocument/2006/relationships/slideLayout" Target="../slideLayouts/slideLayout74.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 Id="rId3" Type="http://schemas.openxmlformats.org/officeDocument/2006/relationships/slideLayout" Target="../slideLayouts/slideLayout70.xml"/><Relationship Id="rId2" Type="http://schemas.openxmlformats.org/officeDocument/2006/relationships/slideLayout" Target="../slideLayouts/slideLayout69.xml"/><Relationship Id="rId12" Type="http://schemas.openxmlformats.org/officeDocument/2006/relationships/theme" Target="../theme/theme7.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 Type="http://schemas.openxmlformats.org/officeDocument/2006/relationships/slideLayout" Target="../slideLayouts/slideLayout68.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7.xml"/><Relationship Id="rId8" Type="http://schemas.openxmlformats.org/officeDocument/2006/relationships/slideLayout" Target="../slideLayouts/slideLayout86.xml"/><Relationship Id="rId7" Type="http://schemas.openxmlformats.org/officeDocument/2006/relationships/slideLayout" Target="../slideLayouts/slideLayout85.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 Id="rId3" Type="http://schemas.openxmlformats.org/officeDocument/2006/relationships/slideLayout" Target="../slideLayouts/slideLayout81.xml"/><Relationship Id="rId2" Type="http://schemas.openxmlformats.org/officeDocument/2006/relationships/slideLayout" Target="../slideLayouts/slideLayout80.xml"/><Relationship Id="rId12" Type="http://schemas.openxmlformats.org/officeDocument/2006/relationships/theme" Target="../theme/theme8.xml"/><Relationship Id="rId11" Type="http://schemas.openxmlformats.org/officeDocument/2006/relationships/slideLayout" Target="../slideLayouts/slideLayout89.xml"/><Relationship Id="rId10" Type="http://schemas.openxmlformats.org/officeDocument/2006/relationships/slideLayout" Target="../slideLayouts/slideLayout88.xml"/><Relationship Id="rId1" Type="http://schemas.openxmlformats.org/officeDocument/2006/relationships/slideLayout" Target="../slideLayouts/slideLayout7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8.xml"/><Relationship Id="rId8" Type="http://schemas.openxmlformats.org/officeDocument/2006/relationships/slideLayout" Target="../slideLayouts/slideLayout97.xml"/><Relationship Id="rId7" Type="http://schemas.openxmlformats.org/officeDocument/2006/relationships/slideLayout" Target="../slideLayouts/slideLayout96.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 Id="rId3" Type="http://schemas.openxmlformats.org/officeDocument/2006/relationships/slideLayout" Target="../slideLayouts/slideLayout92.xml"/><Relationship Id="rId2" Type="http://schemas.openxmlformats.org/officeDocument/2006/relationships/slideLayout" Target="../slideLayouts/slideLayout91.xml"/><Relationship Id="rId12" Type="http://schemas.openxmlformats.org/officeDocument/2006/relationships/theme" Target="../theme/theme9.xml"/><Relationship Id="rId11" Type="http://schemas.openxmlformats.org/officeDocument/2006/relationships/slideLayout" Target="../slideLayouts/slideLayout100.xml"/><Relationship Id="rId10" Type="http://schemas.openxmlformats.org/officeDocument/2006/relationships/slideLayout" Target="../slideLayouts/slideLayout99.xml"/><Relationship Id="rId1"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7" name="TextBox 6"/>
          <p:cNvSpPr txBox="1"/>
          <p:nvPr/>
        </p:nvSpPr>
        <p:spPr>
          <a:xfrm>
            <a:off x="-12200" y="6951663"/>
            <a:ext cx="11186167" cy="665480"/>
          </a:xfrm>
          <a:prstGeom prst="rect">
            <a:avLst/>
          </a:prstGeom>
          <a:noFill/>
        </p:spPr>
        <p:txBody>
          <a:bodyPr wrap="square" rtlCol="0">
            <a:spAutoFit/>
          </a:bodyPr>
          <a:lstStyle/>
          <a:p>
            <a:r>
              <a:rPr lang="en-US" sz="1865" dirty="0">
                <a:solidFill>
                  <a:schemeClr val="bg1">
                    <a:lumMod val="65000"/>
                  </a:schemeClr>
                </a:solidFill>
              </a:rPr>
              <a:t>This presentation uses a free template provided by FPPT.com</a:t>
            </a:r>
            <a:endParaRPr lang="en-US" sz="1865" dirty="0">
              <a:solidFill>
                <a:schemeClr val="bg1">
                  <a:lumMod val="65000"/>
                </a:schemeClr>
              </a:solidFill>
            </a:endParaRPr>
          </a:p>
          <a:p>
            <a:r>
              <a:rPr lang="en-US" sz="1865" dirty="0">
                <a:solidFill>
                  <a:schemeClr val="bg1">
                    <a:lumMod val="65000"/>
                  </a:schemeClr>
                </a:solidFill>
              </a:rPr>
              <a:t>www.free-power-point-templates.com</a:t>
            </a:r>
            <a:endParaRPr lang="en-US" sz="1865" dirty="0">
              <a:solidFill>
                <a:schemeClr val="bg1">
                  <a:lumMod val="6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ts val="130"/>
        </a:spcBef>
        <a:buFont typeface="Arial" panose="020B07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ts val="130"/>
        </a:spcBef>
        <a:buFont typeface="Arial" panose="020B07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ts val="130"/>
        </a:spcBef>
        <a:buFont typeface="Arial" panose="020B07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704020202020204" pitchFamily="34" charset="0"/>
        <a:buChar char="•"/>
        <a:defRPr sz="2665"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704020202020204" pitchFamily="34" charset="0"/>
          <a:ea typeface="SimSun" pitchFamily="2" charset="-122"/>
        </a:defRPr>
      </a:lvl2pPr>
      <a:lvl3pPr algn="ctr" rtl="0" fontAlgn="base">
        <a:spcBef>
          <a:spcPct val="0"/>
        </a:spcBef>
        <a:spcAft>
          <a:spcPct val="0"/>
        </a:spcAft>
        <a:defRPr sz="4400">
          <a:solidFill>
            <a:schemeClr val="tx2"/>
          </a:solidFill>
          <a:latin typeface="Arial" panose="020B0704020202020204" pitchFamily="34" charset="0"/>
          <a:ea typeface="SimSun" pitchFamily="2" charset="-122"/>
        </a:defRPr>
      </a:lvl3pPr>
      <a:lvl4pPr algn="ctr" rtl="0" fontAlgn="base">
        <a:spcBef>
          <a:spcPct val="0"/>
        </a:spcBef>
        <a:spcAft>
          <a:spcPct val="0"/>
        </a:spcAft>
        <a:defRPr sz="4400">
          <a:solidFill>
            <a:schemeClr val="tx2"/>
          </a:solidFill>
          <a:latin typeface="Arial" panose="020B0704020202020204" pitchFamily="34" charset="0"/>
          <a:ea typeface="SimSun" pitchFamily="2" charset="-122"/>
        </a:defRPr>
      </a:lvl4pPr>
      <a:lvl5pPr algn="ctr" rtl="0" fontAlgn="base">
        <a:spcBef>
          <a:spcPct val="0"/>
        </a:spcBef>
        <a:spcAft>
          <a:spcPct val="0"/>
        </a:spcAft>
        <a:defRPr sz="4400">
          <a:solidFill>
            <a:schemeClr val="tx2"/>
          </a:solidFill>
          <a:latin typeface="Arial" panose="020B0704020202020204" pitchFamily="34" charset="0"/>
          <a:ea typeface="SimSun" pitchFamily="2" charset="-122"/>
        </a:defRPr>
      </a:lvl5pPr>
      <a:lvl6pPr marL="457200" algn="ctr" rtl="0" fontAlgn="base">
        <a:spcBef>
          <a:spcPct val="0"/>
        </a:spcBef>
        <a:spcAft>
          <a:spcPct val="0"/>
        </a:spcAft>
        <a:defRPr sz="4400">
          <a:solidFill>
            <a:schemeClr val="tx2"/>
          </a:solidFill>
          <a:latin typeface="Arial" panose="020B0704020202020204" pitchFamily="34" charset="0"/>
          <a:ea typeface="SimSun" pitchFamily="2" charset="-122"/>
        </a:defRPr>
      </a:lvl6pPr>
      <a:lvl7pPr marL="914400" algn="ctr" rtl="0" fontAlgn="base">
        <a:spcBef>
          <a:spcPct val="0"/>
        </a:spcBef>
        <a:spcAft>
          <a:spcPct val="0"/>
        </a:spcAft>
        <a:defRPr sz="4400">
          <a:solidFill>
            <a:schemeClr val="tx2"/>
          </a:solidFill>
          <a:latin typeface="Arial" panose="020B0704020202020204" pitchFamily="34" charset="0"/>
          <a:ea typeface="SimSun" pitchFamily="2" charset="-122"/>
        </a:defRPr>
      </a:lvl7pPr>
      <a:lvl8pPr marL="1371600" algn="ctr" rtl="0" fontAlgn="base">
        <a:spcBef>
          <a:spcPct val="0"/>
        </a:spcBef>
        <a:spcAft>
          <a:spcPct val="0"/>
        </a:spcAft>
        <a:defRPr sz="4400">
          <a:solidFill>
            <a:schemeClr val="tx2"/>
          </a:solidFill>
          <a:latin typeface="Arial" panose="020B0704020202020204" pitchFamily="34" charset="0"/>
          <a:ea typeface="SimSun" pitchFamily="2" charset="-122"/>
        </a:defRPr>
      </a:lvl8pPr>
      <a:lvl9pPr marL="1828800" algn="ctr" rtl="0" fontAlgn="base">
        <a:spcBef>
          <a:spcPct val="0"/>
        </a:spcBef>
        <a:spcAft>
          <a:spcPct val="0"/>
        </a:spcAft>
        <a:defRPr sz="4400">
          <a:solidFill>
            <a:schemeClr val="tx2"/>
          </a:solidFill>
          <a:latin typeface="Arial" panose="020B0704020202020204" pitchFamily="34" charset="0"/>
          <a:ea typeface="SimSun"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7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704020202020204" pitchFamily="34" charset="0"/>
          <a:ea typeface="SimSun" pitchFamily="2" charset="-122"/>
        </a:defRPr>
      </a:lvl2pPr>
      <a:lvl3pPr algn="ctr" rtl="0" fontAlgn="base">
        <a:spcBef>
          <a:spcPct val="0"/>
        </a:spcBef>
        <a:spcAft>
          <a:spcPct val="0"/>
        </a:spcAft>
        <a:defRPr sz="4400">
          <a:solidFill>
            <a:schemeClr val="tx2"/>
          </a:solidFill>
          <a:latin typeface="Arial" panose="020B0704020202020204" pitchFamily="34" charset="0"/>
          <a:ea typeface="SimSun" pitchFamily="2" charset="-122"/>
        </a:defRPr>
      </a:lvl3pPr>
      <a:lvl4pPr algn="ctr" rtl="0" fontAlgn="base">
        <a:spcBef>
          <a:spcPct val="0"/>
        </a:spcBef>
        <a:spcAft>
          <a:spcPct val="0"/>
        </a:spcAft>
        <a:defRPr sz="4400">
          <a:solidFill>
            <a:schemeClr val="tx2"/>
          </a:solidFill>
          <a:latin typeface="Arial" panose="020B0704020202020204" pitchFamily="34" charset="0"/>
          <a:ea typeface="SimSun" pitchFamily="2" charset="-122"/>
        </a:defRPr>
      </a:lvl4pPr>
      <a:lvl5pPr algn="ctr" rtl="0" fontAlgn="base">
        <a:spcBef>
          <a:spcPct val="0"/>
        </a:spcBef>
        <a:spcAft>
          <a:spcPct val="0"/>
        </a:spcAft>
        <a:defRPr sz="4400">
          <a:solidFill>
            <a:schemeClr val="tx2"/>
          </a:solidFill>
          <a:latin typeface="Arial" panose="020B0704020202020204" pitchFamily="34" charset="0"/>
          <a:ea typeface="SimSun" pitchFamily="2" charset="-122"/>
        </a:defRPr>
      </a:lvl5pPr>
      <a:lvl6pPr marL="457200" algn="ctr" rtl="0" fontAlgn="base">
        <a:spcBef>
          <a:spcPct val="0"/>
        </a:spcBef>
        <a:spcAft>
          <a:spcPct val="0"/>
        </a:spcAft>
        <a:defRPr sz="4400">
          <a:solidFill>
            <a:schemeClr val="tx2"/>
          </a:solidFill>
          <a:latin typeface="Arial" panose="020B0704020202020204" pitchFamily="34" charset="0"/>
          <a:ea typeface="SimSun" pitchFamily="2" charset="-122"/>
        </a:defRPr>
      </a:lvl6pPr>
      <a:lvl7pPr marL="914400" algn="ctr" rtl="0" fontAlgn="base">
        <a:spcBef>
          <a:spcPct val="0"/>
        </a:spcBef>
        <a:spcAft>
          <a:spcPct val="0"/>
        </a:spcAft>
        <a:defRPr sz="4400">
          <a:solidFill>
            <a:schemeClr val="tx2"/>
          </a:solidFill>
          <a:latin typeface="Arial" panose="020B0704020202020204" pitchFamily="34" charset="0"/>
          <a:ea typeface="SimSun" pitchFamily="2" charset="-122"/>
        </a:defRPr>
      </a:lvl7pPr>
      <a:lvl8pPr marL="1371600" algn="ctr" rtl="0" fontAlgn="base">
        <a:spcBef>
          <a:spcPct val="0"/>
        </a:spcBef>
        <a:spcAft>
          <a:spcPct val="0"/>
        </a:spcAft>
        <a:defRPr sz="4400">
          <a:solidFill>
            <a:schemeClr val="tx2"/>
          </a:solidFill>
          <a:latin typeface="Arial" panose="020B0704020202020204" pitchFamily="34" charset="0"/>
          <a:ea typeface="SimSun" pitchFamily="2" charset="-122"/>
        </a:defRPr>
      </a:lvl8pPr>
      <a:lvl9pPr marL="1828800" algn="ctr" rtl="0" fontAlgn="base">
        <a:spcBef>
          <a:spcPct val="0"/>
        </a:spcBef>
        <a:spcAft>
          <a:spcPct val="0"/>
        </a:spcAft>
        <a:defRPr sz="4400">
          <a:solidFill>
            <a:schemeClr val="tx2"/>
          </a:solidFill>
          <a:latin typeface="Arial" panose="020B0704020202020204" pitchFamily="34" charset="0"/>
          <a:ea typeface="SimSun"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7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704020202020204" pitchFamily="34" charset="0"/>
          <a:ea typeface="SimSun" pitchFamily="2" charset="-122"/>
        </a:defRPr>
      </a:lvl2pPr>
      <a:lvl3pPr algn="ctr" rtl="0" fontAlgn="base">
        <a:spcBef>
          <a:spcPct val="0"/>
        </a:spcBef>
        <a:spcAft>
          <a:spcPct val="0"/>
        </a:spcAft>
        <a:defRPr sz="4400">
          <a:solidFill>
            <a:schemeClr val="tx2"/>
          </a:solidFill>
          <a:latin typeface="Arial" panose="020B0704020202020204" pitchFamily="34" charset="0"/>
          <a:ea typeface="SimSun" pitchFamily="2" charset="-122"/>
        </a:defRPr>
      </a:lvl3pPr>
      <a:lvl4pPr algn="ctr" rtl="0" fontAlgn="base">
        <a:spcBef>
          <a:spcPct val="0"/>
        </a:spcBef>
        <a:spcAft>
          <a:spcPct val="0"/>
        </a:spcAft>
        <a:defRPr sz="4400">
          <a:solidFill>
            <a:schemeClr val="tx2"/>
          </a:solidFill>
          <a:latin typeface="Arial" panose="020B0704020202020204" pitchFamily="34" charset="0"/>
          <a:ea typeface="SimSun" pitchFamily="2" charset="-122"/>
        </a:defRPr>
      </a:lvl4pPr>
      <a:lvl5pPr algn="ctr" rtl="0" fontAlgn="base">
        <a:spcBef>
          <a:spcPct val="0"/>
        </a:spcBef>
        <a:spcAft>
          <a:spcPct val="0"/>
        </a:spcAft>
        <a:defRPr sz="4400">
          <a:solidFill>
            <a:schemeClr val="tx2"/>
          </a:solidFill>
          <a:latin typeface="Arial" panose="020B0704020202020204" pitchFamily="34" charset="0"/>
          <a:ea typeface="SimSun" pitchFamily="2" charset="-122"/>
        </a:defRPr>
      </a:lvl5pPr>
      <a:lvl6pPr marL="457200" algn="ctr" rtl="0" fontAlgn="base">
        <a:spcBef>
          <a:spcPct val="0"/>
        </a:spcBef>
        <a:spcAft>
          <a:spcPct val="0"/>
        </a:spcAft>
        <a:defRPr sz="4400">
          <a:solidFill>
            <a:schemeClr val="tx2"/>
          </a:solidFill>
          <a:latin typeface="Arial" panose="020B0704020202020204" pitchFamily="34" charset="0"/>
          <a:ea typeface="SimSun" pitchFamily="2" charset="-122"/>
        </a:defRPr>
      </a:lvl6pPr>
      <a:lvl7pPr marL="914400" algn="ctr" rtl="0" fontAlgn="base">
        <a:spcBef>
          <a:spcPct val="0"/>
        </a:spcBef>
        <a:spcAft>
          <a:spcPct val="0"/>
        </a:spcAft>
        <a:defRPr sz="4400">
          <a:solidFill>
            <a:schemeClr val="tx2"/>
          </a:solidFill>
          <a:latin typeface="Arial" panose="020B0704020202020204" pitchFamily="34" charset="0"/>
          <a:ea typeface="SimSun" pitchFamily="2" charset="-122"/>
        </a:defRPr>
      </a:lvl7pPr>
      <a:lvl8pPr marL="1371600" algn="ctr" rtl="0" fontAlgn="base">
        <a:spcBef>
          <a:spcPct val="0"/>
        </a:spcBef>
        <a:spcAft>
          <a:spcPct val="0"/>
        </a:spcAft>
        <a:defRPr sz="4400">
          <a:solidFill>
            <a:schemeClr val="tx2"/>
          </a:solidFill>
          <a:latin typeface="Arial" panose="020B0704020202020204" pitchFamily="34" charset="0"/>
          <a:ea typeface="SimSun" pitchFamily="2" charset="-122"/>
        </a:defRPr>
      </a:lvl8pPr>
      <a:lvl9pPr marL="1828800" algn="ctr" rtl="0" fontAlgn="base">
        <a:spcBef>
          <a:spcPct val="0"/>
        </a:spcBef>
        <a:spcAft>
          <a:spcPct val="0"/>
        </a:spcAft>
        <a:defRPr sz="4400">
          <a:solidFill>
            <a:schemeClr val="tx2"/>
          </a:solidFill>
          <a:latin typeface="Arial" panose="020B0704020202020204" pitchFamily="34" charset="0"/>
          <a:ea typeface="SimSun"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7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7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704020202020204" pitchFamily="34" charset="0"/>
              <a:ea typeface="SimSun" pitchFamily="2" charset="-122"/>
              <a:cs typeface="+mn-cs"/>
            </a:endParaRPr>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7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2pPr>
      <a:lvl3pPr marL="914400" lvl="2"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3pPr>
      <a:lvl4pPr marL="1371600" lvl="3"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4pPr>
      <a:lvl5pPr marL="1828800" lvl="4"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5pPr>
      <a:lvl6pPr marL="2286000" lvl="5"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6pPr>
      <a:lvl7pPr marL="2743200" lvl="6"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7pPr>
      <a:lvl8pPr marL="3200400" lvl="7"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8pPr>
      <a:lvl9pPr marL="3657600" lvl="8" indent="0" algn="l" defTabSz="914400" eaLnBrk="1" fontAlgn="base" latinLnBrk="0" hangingPunct="1">
        <a:lnSpc>
          <a:spcPct val="100000"/>
        </a:lnSpc>
        <a:spcBef>
          <a:spcPct val="0"/>
        </a:spcBef>
        <a:spcAft>
          <a:spcPct val="0"/>
        </a:spcAft>
        <a:buFont typeface="Arial" panose="020B0704020202020204" pitchFamily="34" charset="0"/>
        <a:buNone/>
        <a:defRPr b="0" i="0" u="none" kern="1200" baseline="0">
          <a:solidFill>
            <a:schemeClr val="tx1"/>
          </a:solidFill>
          <a:latin typeface="Arial" panose="020B0704020202020204" pitchFamily="34" charset="0"/>
          <a:ea typeface="Arial" panose="020B0704020202020204" pitchFamily="34" charset="0"/>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tags" Target="../tags/tag3.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image" Target="../media/image18.png"/><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1.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itle 11"/>
          <p:cNvSpPr>
            <a:spLocks noGrp="1"/>
          </p:cNvSpPr>
          <p:nvPr>
            <p:ph type="ctrTitle"/>
          </p:nvPr>
        </p:nvSpPr>
        <p:spPr>
          <a:xfrm>
            <a:off x="5591810" y="975995"/>
            <a:ext cx="6128385" cy="1188720"/>
          </a:xfrm>
        </p:spPr>
        <p:txBody>
          <a:bodyPr>
            <a:normAutofit/>
            <a:scene3d>
              <a:camera prst="orthographicFront"/>
              <a:lightRig rig="threePt" dir="t"/>
            </a:scene3d>
          </a:bodyPr>
          <a:p>
            <a:r>
              <a:rPr lang="en-US" sz="7200">
                <a:ln/>
                <a:solidFill>
                  <a:schemeClr val="tx1"/>
                </a:solidFill>
                <a:effectLst>
                  <a:outerShdw blurRad="38100" dist="19050" dir="2700000" algn="tl" rotWithShape="0">
                    <a:schemeClr val="dk1">
                      <a:alpha val="40000"/>
                    </a:schemeClr>
                  </a:outerShdw>
                </a:effectLst>
              </a:rPr>
              <a:t>PROJECT ON</a:t>
            </a:r>
            <a:endParaRPr lang="en-US" sz="7200">
              <a:ln/>
              <a:solidFill>
                <a:schemeClr val="tx1"/>
              </a:solidFill>
              <a:effectLst>
                <a:outerShdw blurRad="38100" dist="19050" dir="2700000" algn="tl" rotWithShape="0">
                  <a:schemeClr val="dk1">
                    <a:alpha val="40000"/>
                  </a:schemeClr>
                </a:outerShdw>
              </a:effectLst>
            </a:endParaRPr>
          </a:p>
        </p:txBody>
      </p:sp>
      <p:sp>
        <p:nvSpPr>
          <p:cNvPr id="13" name="Subtitle 12"/>
          <p:cNvSpPr>
            <a:spLocks noGrp="1"/>
          </p:cNvSpPr>
          <p:nvPr>
            <p:ph type="subTitle" idx="1"/>
          </p:nvPr>
        </p:nvSpPr>
        <p:spPr>
          <a:xfrm>
            <a:off x="4429125" y="2045335"/>
            <a:ext cx="7666355" cy="2617470"/>
          </a:xfrm>
        </p:spPr>
        <p:txBody>
          <a:bodyPr>
            <a:noAutofit/>
          </a:bodyPr>
          <a:p>
            <a:r>
              <a:rPr lang="en-US" sz="4000">
                <a:ln/>
                <a:solidFill>
                  <a:schemeClr val="accent6"/>
                </a:solidFill>
                <a:effectLst>
                  <a:outerShdw blurRad="38100" dist="19050" dir="2700000" algn="tl" rotWithShape="0">
                    <a:schemeClr val="dk1">
                      <a:alpha val="40000"/>
                    </a:schemeClr>
                  </a:outerShdw>
                </a:effectLst>
              </a:rPr>
              <a:t>HOUSING PRICE PREDICTION</a:t>
            </a:r>
            <a:endParaRPr lang="en-US" sz="4000">
              <a:ln/>
              <a:solidFill>
                <a:schemeClr val="accent6"/>
              </a:solidFill>
              <a:effectLst>
                <a:outerShdw blurRad="38100" dist="19050" dir="2700000" algn="tl" rotWithShape="0">
                  <a:schemeClr val="dk1">
                    <a:alpha val="40000"/>
                  </a:schemeClr>
                </a:outerShdw>
              </a:effectLst>
            </a:endParaRPr>
          </a:p>
          <a:p>
            <a:r>
              <a:rPr lang="en-US" sz="2400">
                <a:ln/>
                <a:solidFill>
                  <a:schemeClr val="tx1"/>
                </a:solidFill>
                <a:effectLst>
                  <a:outerShdw blurRad="38100" dist="19050" dir="2700000" algn="tl" rotWithShape="0">
                    <a:schemeClr val="dk1">
                      <a:alpha val="40000"/>
                    </a:schemeClr>
                  </a:outerShdw>
                </a:effectLst>
              </a:rPr>
              <a:t>Submitted By</a:t>
            </a:r>
            <a:endParaRPr lang="en-US" sz="2400">
              <a:ln/>
              <a:solidFill>
                <a:schemeClr val="tx1"/>
              </a:solidFill>
              <a:effectLst>
                <a:outerShdw blurRad="38100" dist="19050" dir="2700000" algn="tl" rotWithShape="0">
                  <a:schemeClr val="dk1">
                    <a:alpha val="40000"/>
                  </a:schemeClr>
                </a:outerShdw>
              </a:effectLst>
            </a:endParaRPr>
          </a:p>
          <a:p>
            <a:r>
              <a:rPr lang="en-US" sz="2400">
                <a:ln/>
                <a:solidFill>
                  <a:schemeClr val="accent2"/>
                </a:solidFill>
                <a:effectLst>
                  <a:outerShdw blurRad="38100" dist="19050" dir="2700000" algn="tl" rotWithShape="0">
                    <a:schemeClr val="dk1">
                      <a:alpha val="40000"/>
                    </a:schemeClr>
                  </a:outerShdw>
                </a:effectLst>
              </a:rPr>
              <a:t>Nimesh Roy</a:t>
            </a:r>
            <a:endParaRPr lang="en-US" sz="2400">
              <a:ln/>
              <a:solidFill>
                <a:schemeClr val="accent2"/>
              </a:solidFill>
              <a:effectLst>
                <a:outerShdw blurRad="38100" dist="19050" dir="2700000" algn="tl" rotWithShape="0">
                  <a:schemeClr val="dk1">
                    <a:alpha val="40000"/>
                  </a:schemeClr>
                </a:outerShdw>
              </a:effectLst>
            </a:endParaRPr>
          </a:p>
        </p:txBody>
      </p:sp>
      <p:pic>
        <p:nvPicPr>
          <p:cNvPr id="14" name="Picture 1"/>
          <p:cNvPicPr>
            <a:picLocks noChangeAspect="1" noChangeArrowheads="1"/>
          </p:cNvPicPr>
          <p:nvPr/>
        </p:nvPicPr>
        <p:blipFill>
          <a:blip r:embed="rId1">
            <a:clrChange>
              <a:clrFrom>
                <a:srgbClr val="000000">
                  <a:alpha val="0"/>
                </a:srgbClr>
              </a:clrFrom>
              <a:clrTo>
                <a:srgbClr val="000000">
                  <a:alpha val="0"/>
                  <a:alpha val="0"/>
                </a:srgbClr>
              </a:clrTo>
            </a:clrChange>
            <a:extLst>
              <a:ext uri="{28A0092B-C50C-407E-A947-70E740481C1C}">
                <a14:useLocalDpi xmlns:a14="http://schemas.microsoft.com/office/drawing/2010/main" val="0"/>
              </a:ext>
            </a:extLst>
          </a:blip>
          <a:srcRect/>
          <a:stretch>
            <a:fillRect/>
          </a:stretch>
        </p:blipFill>
        <p:spPr>
          <a:xfrm>
            <a:off x="-238125" y="-448310"/>
            <a:ext cx="3868420" cy="3891915"/>
          </a:xfrm>
          <a:prstGeom prst="rect">
            <a:avLst/>
          </a:prstGeom>
          <a:noFill/>
          <a:ln>
            <a:noFill/>
          </a:ln>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 Shot 2022-05-18 at 1.16.45 PM"/>
          <p:cNvPicPr>
            <a:picLocks noChangeAspect="1"/>
          </p:cNvPicPr>
          <p:nvPr/>
        </p:nvPicPr>
        <p:blipFill>
          <a:blip r:embed="rId1"/>
          <a:stretch>
            <a:fillRect/>
          </a:stretch>
        </p:blipFill>
        <p:spPr>
          <a:xfrm>
            <a:off x="-5080" y="7620"/>
            <a:ext cx="12242165" cy="3663950"/>
          </a:xfrm>
          <a:prstGeom prst="rect">
            <a:avLst/>
          </a:prstGeom>
        </p:spPr>
      </p:pic>
      <p:pic>
        <p:nvPicPr>
          <p:cNvPr id="5" name="Picture 4" descr="Screen Shot 2022-05-18 at 1.17.26 PM"/>
          <p:cNvPicPr>
            <a:picLocks noChangeAspect="1"/>
          </p:cNvPicPr>
          <p:nvPr/>
        </p:nvPicPr>
        <p:blipFill>
          <a:blip r:embed="rId2"/>
          <a:stretch>
            <a:fillRect/>
          </a:stretch>
        </p:blipFill>
        <p:spPr>
          <a:xfrm>
            <a:off x="-4445" y="3670935"/>
            <a:ext cx="12390120" cy="3155315"/>
          </a:xfrm>
          <a:prstGeom prst="rect">
            <a:avLst/>
          </a:prstGeom>
        </p:spPr>
      </p:pic>
      <p:sp>
        <p:nvSpPr>
          <p:cNvPr id="6" name="Text Box 5"/>
          <p:cNvSpPr txBox="1"/>
          <p:nvPr/>
        </p:nvSpPr>
        <p:spPr>
          <a:xfrm>
            <a:off x="6692265" y="5996940"/>
            <a:ext cx="5633720" cy="829945"/>
          </a:xfrm>
          <a:prstGeom prst="rect">
            <a:avLst/>
          </a:prstGeom>
          <a:noFill/>
        </p:spPr>
        <p:txBody>
          <a:bodyPr wrap="square" rtlCol="0">
            <a:spAutoFit/>
          </a:bodyPr>
          <a:p>
            <a:r>
              <a:rPr lang="en-US" sz="1200"/>
              <a:t>We have seen heavy skewness in some variables.</a:t>
            </a:r>
            <a:endParaRPr lang="en-US" sz="1200"/>
          </a:p>
          <a:p>
            <a:r>
              <a:rPr lang="en-US" sz="1200">
                <a:sym typeface="+mn-ea"/>
              </a:rPr>
              <a:t> MiscVal   23.065943                                                    PoolArea  13.243711 </a:t>
            </a:r>
            <a:endParaRPr lang="en-US" sz="1200"/>
          </a:p>
          <a:p>
            <a:r>
              <a:rPr lang="en-US" sz="1200"/>
              <a:t> LotArea   10.659285                                                    3SsnPorch   9.770611</a:t>
            </a:r>
            <a:endParaRPr lang="en-US" sz="1200"/>
          </a:p>
          <a:p>
            <a:r>
              <a:rPr lang="en-US" sz="1200"/>
              <a:t>                                      LowQualFinSF   8.666142    </a:t>
            </a:r>
            <a:endParaRPr 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creen Shot 2022-05-18 at 1.35.04 PM"/>
          <p:cNvPicPr>
            <a:picLocks noChangeAspect="1"/>
          </p:cNvPicPr>
          <p:nvPr/>
        </p:nvPicPr>
        <p:blipFill>
          <a:blip r:embed="rId1"/>
          <a:stretch>
            <a:fillRect/>
          </a:stretch>
        </p:blipFill>
        <p:spPr>
          <a:xfrm>
            <a:off x="-31115" y="22225"/>
            <a:ext cx="12390120" cy="3500755"/>
          </a:xfrm>
          <a:prstGeom prst="rect">
            <a:avLst/>
          </a:prstGeom>
        </p:spPr>
      </p:pic>
      <p:pic>
        <p:nvPicPr>
          <p:cNvPr id="7" name="Picture 6" descr="Screen Shot 2022-05-18 at 1.35.21 PM"/>
          <p:cNvPicPr>
            <a:picLocks noChangeAspect="1"/>
          </p:cNvPicPr>
          <p:nvPr/>
        </p:nvPicPr>
        <p:blipFill>
          <a:blip r:embed="rId2"/>
          <a:stretch>
            <a:fillRect/>
          </a:stretch>
        </p:blipFill>
        <p:spPr>
          <a:xfrm>
            <a:off x="-99060" y="3522980"/>
            <a:ext cx="12390120" cy="33864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00965"/>
            <a:ext cx="10972800" cy="1008380"/>
          </a:xfrm>
        </p:spPr>
        <p:txBody>
          <a:bodyPr/>
          <a:p>
            <a:r>
              <a:rPr lang="en-US" sz="4000" u="sng">
                <a:solidFill>
                  <a:schemeClr val="bg1">
                    <a:lumMod val="65000"/>
                  </a:schemeClr>
                </a:solidFill>
              </a:rPr>
              <a:t>Null Value Imputation on Neumeric Variables</a:t>
            </a:r>
            <a:endParaRPr lang="en-US" sz="4000" u="sng">
              <a:solidFill>
                <a:schemeClr val="bg1">
                  <a:lumMod val="65000"/>
                </a:schemeClr>
              </a:solidFill>
            </a:endParaRPr>
          </a:p>
        </p:txBody>
      </p:sp>
      <p:sp>
        <p:nvSpPr>
          <p:cNvPr id="4" name="Flowchart: Terminator 3"/>
          <p:cNvSpPr/>
          <p:nvPr/>
        </p:nvSpPr>
        <p:spPr>
          <a:xfrm>
            <a:off x="462280" y="1772285"/>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Flowchart: Terminator 4"/>
          <p:cNvSpPr/>
          <p:nvPr/>
        </p:nvSpPr>
        <p:spPr>
          <a:xfrm>
            <a:off x="462280" y="3441700"/>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lowchart: Terminator 5"/>
          <p:cNvSpPr/>
          <p:nvPr/>
        </p:nvSpPr>
        <p:spPr>
          <a:xfrm>
            <a:off x="589280" y="5111115"/>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697230" y="1852295"/>
            <a:ext cx="2830195" cy="368300"/>
          </a:xfrm>
          <a:prstGeom prst="rect">
            <a:avLst/>
          </a:prstGeom>
          <a:noFill/>
        </p:spPr>
        <p:txBody>
          <a:bodyPr wrap="square" rtlCol="0">
            <a:spAutoFit/>
          </a:bodyPr>
          <a:p>
            <a:r>
              <a:rPr lang="en-US"/>
              <a:t>     LotFrontage      214</a:t>
            </a:r>
            <a:endParaRPr lang="en-US"/>
          </a:p>
        </p:txBody>
      </p:sp>
      <p:sp>
        <p:nvSpPr>
          <p:cNvPr id="8" name="Text Box 7"/>
          <p:cNvSpPr txBox="1"/>
          <p:nvPr/>
        </p:nvSpPr>
        <p:spPr>
          <a:xfrm>
            <a:off x="697230" y="3515360"/>
            <a:ext cx="2856865" cy="368300"/>
          </a:xfrm>
          <a:prstGeom prst="rect">
            <a:avLst/>
          </a:prstGeom>
          <a:noFill/>
        </p:spPr>
        <p:txBody>
          <a:bodyPr wrap="square" rtlCol="0">
            <a:spAutoFit/>
          </a:bodyPr>
          <a:p>
            <a:r>
              <a:rPr lang="en-US"/>
              <a:t>      MasVnrArea         7</a:t>
            </a:r>
            <a:endParaRPr lang="en-US"/>
          </a:p>
        </p:txBody>
      </p:sp>
      <p:sp>
        <p:nvSpPr>
          <p:cNvPr id="9" name="Text Box 8"/>
          <p:cNvSpPr txBox="1"/>
          <p:nvPr/>
        </p:nvSpPr>
        <p:spPr>
          <a:xfrm>
            <a:off x="804545" y="5151755"/>
            <a:ext cx="2910205" cy="368300"/>
          </a:xfrm>
          <a:prstGeom prst="rect">
            <a:avLst/>
          </a:prstGeom>
          <a:noFill/>
        </p:spPr>
        <p:txBody>
          <a:bodyPr wrap="square" rtlCol="0">
            <a:spAutoFit/>
          </a:bodyPr>
          <a:p>
            <a:r>
              <a:rPr lang="en-US"/>
              <a:t>       GarageYrBlt       64</a:t>
            </a:r>
            <a:endParaRPr lang="en-US"/>
          </a:p>
        </p:txBody>
      </p:sp>
      <p:sp>
        <p:nvSpPr>
          <p:cNvPr id="10" name="Oval 9"/>
          <p:cNvSpPr/>
          <p:nvPr/>
        </p:nvSpPr>
        <p:spPr>
          <a:xfrm>
            <a:off x="4586605" y="2234565"/>
            <a:ext cx="3232785" cy="2977515"/>
          </a:xfrm>
          <a:prstGeom prst="ellipse">
            <a:avLst/>
          </a:prstGeom>
          <a:solidFill>
            <a:schemeClr val="tx1"/>
          </a:solidFill>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4684395" y="3515360"/>
            <a:ext cx="3037205" cy="368300"/>
          </a:xfrm>
          <a:prstGeom prst="rect">
            <a:avLst/>
          </a:prstGeom>
          <a:noFill/>
        </p:spPr>
        <p:txBody>
          <a:bodyPr wrap="square" rtlCol="0">
            <a:spAutoFit/>
          </a:bodyPr>
          <a:p>
            <a:r>
              <a:rPr lang="en-US">
                <a:solidFill>
                  <a:schemeClr val="bg1"/>
                </a:solidFill>
              </a:rPr>
              <a:t>Random Sample Imputation</a:t>
            </a:r>
            <a:endParaRPr lang="en-US">
              <a:solidFill>
                <a:schemeClr val="bg1"/>
              </a:solidFill>
            </a:endParaRPr>
          </a:p>
        </p:txBody>
      </p:sp>
      <p:sp>
        <p:nvSpPr>
          <p:cNvPr id="13" name="Flowchart: Terminator 12"/>
          <p:cNvSpPr/>
          <p:nvPr/>
        </p:nvSpPr>
        <p:spPr>
          <a:xfrm>
            <a:off x="8242935" y="1772285"/>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Terminator 13"/>
          <p:cNvSpPr/>
          <p:nvPr/>
        </p:nvSpPr>
        <p:spPr>
          <a:xfrm>
            <a:off x="8408670" y="3441700"/>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Terminator 14"/>
          <p:cNvSpPr/>
          <p:nvPr/>
        </p:nvSpPr>
        <p:spPr>
          <a:xfrm>
            <a:off x="8435340" y="5212080"/>
            <a:ext cx="3339465" cy="56324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8435975" y="1865630"/>
            <a:ext cx="3031490" cy="368300"/>
          </a:xfrm>
          <a:prstGeom prst="rect">
            <a:avLst/>
          </a:prstGeom>
          <a:noFill/>
        </p:spPr>
        <p:txBody>
          <a:bodyPr wrap="square" rtlCol="0">
            <a:spAutoFit/>
          </a:bodyPr>
          <a:p>
            <a:r>
              <a:rPr lang="en-US">
                <a:sym typeface="+mn-ea"/>
              </a:rPr>
              <a:t>        LotFrontage      0</a:t>
            </a:r>
            <a:endParaRPr lang="en-US"/>
          </a:p>
        </p:txBody>
      </p:sp>
      <p:sp>
        <p:nvSpPr>
          <p:cNvPr id="17" name="Text Box 16"/>
          <p:cNvSpPr txBox="1"/>
          <p:nvPr/>
        </p:nvSpPr>
        <p:spPr>
          <a:xfrm>
            <a:off x="8629650" y="3515360"/>
            <a:ext cx="2897505" cy="368300"/>
          </a:xfrm>
          <a:prstGeom prst="rect">
            <a:avLst/>
          </a:prstGeom>
          <a:noFill/>
        </p:spPr>
        <p:txBody>
          <a:bodyPr wrap="square" rtlCol="0">
            <a:spAutoFit/>
          </a:bodyPr>
          <a:p>
            <a:r>
              <a:rPr lang="en-US">
                <a:sym typeface="+mn-ea"/>
              </a:rPr>
              <a:t>       MasVnrArea         0</a:t>
            </a:r>
            <a:endParaRPr lang="en-US"/>
          </a:p>
        </p:txBody>
      </p:sp>
      <p:sp>
        <p:nvSpPr>
          <p:cNvPr id="18" name="Text Box 17"/>
          <p:cNvSpPr txBox="1"/>
          <p:nvPr/>
        </p:nvSpPr>
        <p:spPr>
          <a:xfrm>
            <a:off x="8738870" y="5309870"/>
            <a:ext cx="2843530" cy="368300"/>
          </a:xfrm>
          <a:prstGeom prst="rect">
            <a:avLst/>
          </a:prstGeom>
          <a:noFill/>
        </p:spPr>
        <p:txBody>
          <a:bodyPr wrap="square" rtlCol="0">
            <a:spAutoFit/>
          </a:bodyPr>
          <a:p>
            <a:r>
              <a:rPr lang="en-US">
                <a:sym typeface="+mn-ea"/>
              </a:rPr>
              <a:t>       GarageYrBlt       0</a:t>
            </a:r>
            <a:endParaRPr lang="en-US"/>
          </a:p>
        </p:txBody>
      </p:sp>
      <p:cxnSp>
        <p:nvCxnSpPr>
          <p:cNvPr id="19" name="Straight Arrow Connector 18"/>
          <p:cNvCxnSpPr>
            <a:stCxn id="4" idx="3"/>
          </p:cNvCxnSpPr>
          <p:nvPr/>
        </p:nvCxnSpPr>
        <p:spPr>
          <a:xfrm>
            <a:off x="3801745" y="2054225"/>
            <a:ext cx="1106805" cy="79057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5" idx="3"/>
            <a:endCxn id="10" idx="2"/>
          </p:cNvCxnSpPr>
          <p:nvPr/>
        </p:nvCxnSpPr>
        <p:spPr>
          <a:xfrm>
            <a:off x="3801745" y="3723640"/>
            <a:ext cx="78486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6" idx="3"/>
            <a:endCxn id="10" idx="3"/>
          </p:cNvCxnSpPr>
          <p:nvPr/>
        </p:nvCxnSpPr>
        <p:spPr>
          <a:xfrm flipV="1">
            <a:off x="3928745" y="4775835"/>
            <a:ext cx="1131570" cy="61722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10" idx="7"/>
            <a:endCxn id="13" idx="1"/>
          </p:cNvCxnSpPr>
          <p:nvPr/>
        </p:nvCxnSpPr>
        <p:spPr>
          <a:xfrm flipV="1">
            <a:off x="7345680" y="2054225"/>
            <a:ext cx="897255" cy="6165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3" name="Straight Arrow Connector 22"/>
          <p:cNvCxnSpPr>
            <a:stCxn id="10" idx="6"/>
            <a:endCxn id="14" idx="1"/>
          </p:cNvCxnSpPr>
          <p:nvPr/>
        </p:nvCxnSpPr>
        <p:spPr>
          <a:xfrm>
            <a:off x="7819390" y="3723640"/>
            <a:ext cx="58928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a:off x="7346315" y="4775835"/>
            <a:ext cx="1089660" cy="7181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33020"/>
            <a:ext cx="10972800" cy="808355"/>
          </a:xfrm>
        </p:spPr>
        <p:txBody>
          <a:bodyPr/>
          <a:p>
            <a:r>
              <a:rPr lang="en-US" sz="4000" u="sng">
                <a:solidFill>
                  <a:schemeClr val="bg1">
                    <a:lumMod val="65000"/>
                  </a:schemeClr>
                </a:solidFill>
              </a:rPr>
              <a:t>Null Value Imputation on Categoric Variables</a:t>
            </a:r>
            <a:endParaRPr lang="en-US" sz="4000" u="sng">
              <a:solidFill>
                <a:schemeClr val="bg1">
                  <a:lumMod val="65000"/>
                </a:schemeClr>
              </a:solidFill>
            </a:endParaRPr>
          </a:p>
        </p:txBody>
      </p:sp>
      <p:sp>
        <p:nvSpPr>
          <p:cNvPr id="4" name="Snip Diagonal Corner Rectangle 3"/>
          <p:cNvSpPr/>
          <p:nvPr/>
        </p:nvSpPr>
        <p:spPr>
          <a:xfrm>
            <a:off x="522605" y="1417955"/>
            <a:ext cx="3997960" cy="2762885"/>
          </a:xfrm>
          <a:prstGeom prst="snip2Diag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449705" y="1417955"/>
            <a:ext cx="2895600" cy="2861310"/>
          </a:xfrm>
          <a:prstGeom prst="rect">
            <a:avLst/>
          </a:prstGeom>
          <a:noFill/>
        </p:spPr>
        <p:txBody>
          <a:bodyPr wrap="square" rtlCol="0">
            <a:spAutoFit/>
          </a:bodyPr>
          <a:p>
            <a:r>
              <a:rPr lang="en-US" sz="1200"/>
              <a:t>Alley                          1091</a:t>
            </a:r>
            <a:endParaRPr lang="en-US" sz="1200"/>
          </a:p>
          <a:p>
            <a:r>
              <a:rPr lang="en-US" sz="1200"/>
              <a:t>MasVnrType                7</a:t>
            </a:r>
            <a:endParaRPr lang="en-US" sz="1200"/>
          </a:p>
          <a:p>
            <a:r>
              <a:rPr lang="en-US" sz="1200"/>
              <a:t>BsmtQual                    30</a:t>
            </a:r>
            <a:endParaRPr lang="en-US" sz="1200"/>
          </a:p>
          <a:p>
            <a:r>
              <a:rPr lang="en-US" sz="1200"/>
              <a:t>BsmtCond                   30</a:t>
            </a:r>
            <a:endParaRPr lang="en-US" sz="1200"/>
          </a:p>
          <a:p>
            <a:r>
              <a:rPr lang="en-US" sz="1200"/>
              <a:t>BsmtExposure             31</a:t>
            </a:r>
            <a:endParaRPr lang="en-US" sz="1200"/>
          </a:p>
          <a:p>
            <a:r>
              <a:rPr lang="en-US" sz="1200"/>
              <a:t>BsmtFinType1             30</a:t>
            </a:r>
            <a:endParaRPr lang="en-US" sz="1200"/>
          </a:p>
          <a:p>
            <a:r>
              <a:rPr lang="en-US" sz="1200"/>
              <a:t>BsmtFinType2             31</a:t>
            </a:r>
            <a:endParaRPr lang="en-US" sz="1200"/>
          </a:p>
          <a:p>
            <a:r>
              <a:rPr lang="en-US" sz="1200"/>
              <a:t>FireplaceQu               551</a:t>
            </a:r>
            <a:endParaRPr lang="en-US" sz="1200"/>
          </a:p>
          <a:p>
            <a:r>
              <a:rPr lang="en-US" sz="1200"/>
              <a:t>GarageType                64</a:t>
            </a:r>
            <a:endParaRPr lang="en-US" sz="1200"/>
          </a:p>
          <a:p>
            <a:r>
              <a:rPr lang="en-US" sz="1200"/>
              <a:t>GarageFinish              64</a:t>
            </a:r>
            <a:endParaRPr lang="en-US" sz="1200"/>
          </a:p>
          <a:p>
            <a:r>
              <a:rPr lang="en-US" sz="1200"/>
              <a:t>GarageQual                64</a:t>
            </a:r>
            <a:endParaRPr lang="en-US" sz="1200"/>
          </a:p>
          <a:p>
            <a:r>
              <a:rPr lang="en-US" sz="1200"/>
              <a:t>GarageCond               64</a:t>
            </a:r>
            <a:endParaRPr lang="en-US" sz="1200"/>
          </a:p>
          <a:p>
            <a:r>
              <a:rPr lang="en-US" sz="1200"/>
              <a:t>PoolQC                     1161</a:t>
            </a:r>
            <a:endParaRPr lang="en-US" sz="1200"/>
          </a:p>
          <a:p>
            <a:r>
              <a:rPr lang="en-US" sz="1200"/>
              <a:t>Fence                         931</a:t>
            </a:r>
            <a:endParaRPr lang="en-US" sz="1200"/>
          </a:p>
          <a:p>
            <a:r>
              <a:rPr lang="en-US" sz="1200"/>
              <a:t>MiscFeature              1124</a:t>
            </a:r>
            <a:endParaRPr lang="en-US" sz="1200"/>
          </a:p>
        </p:txBody>
      </p:sp>
      <p:sp>
        <p:nvSpPr>
          <p:cNvPr id="6" name="Snip Diagonal Corner Rectangle 5"/>
          <p:cNvSpPr/>
          <p:nvPr/>
        </p:nvSpPr>
        <p:spPr>
          <a:xfrm>
            <a:off x="7256145" y="3864610"/>
            <a:ext cx="4371975" cy="2896870"/>
          </a:xfrm>
          <a:prstGeom prst="snip2Diag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8483600" y="3900170"/>
            <a:ext cx="2079625" cy="2861310"/>
          </a:xfrm>
          <a:prstGeom prst="rect">
            <a:avLst/>
          </a:prstGeom>
          <a:noFill/>
        </p:spPr>
        <p:txBody>
          <a:bodyPr wrap="square" rtlCol="0">
            <a:spAutoFit/>
          </a:bodyPr>
          <a:p>
            <a:r>
              <a:rPr lang="en-US" sz="1200">
                <a:sym typeface="+mn-ea"/>
              </a:rPr>
              <a:t>Alley                             0</a:t>
            </a:r>
            <a:endParaRPr lang="en-US" sz="1200"/>
          </a:p>
          <a:p>
            <a:r>
              <a:rPr lang="en-US" sz="1200">
                <a:sym typeface="+mn-ea"/>
              </a:rPr>
              <a:t>MasVnrType                0</a:t>
            </a:r>
            <a:endParaRPr lang="en-US" sz="1200"/>
          </a:p>
          <a:p>
            <a:r>
              <a:rPr lang="en-US" sz="1200">
                <a:sym typeface="+mn-ea"/>
              </a:rPr>
              <a:t>BsmtQual                     0</a:t>
            </a:r>
            <a:endParaRPr lang="en-US" sz="1200"/>
          </a:p>
          <a:p>
            <a:r>
              <a:rPr lang="en-US" sz="1200">
                <a:sym typeface="+mn-ea"/>
              </a:rPr>
              <a:t>BsmtCond                    0</a:t>
            </a:r>
            <a:endParaRPr lang="en-US" sz="1200"/>
          </a:p>
          <a:p>
            <a:r>
              <a:rPr lang="en-US" sz="1200">
                <a:sym typeface="+mn-ea"/>
              </a:rPr>
              <a:t>BsmtExposure              0</a:t>
            </a:r>
            <a:endParaRPr lang="en-US" sz="1200"/>
          </a:p>
          <a:p>
            <a:r>
              <a:rPr lang="en-US" sz="1200">
                <a:sym typeface="+mn-ea"/>
              </a:rPr>
              <a:t>BsmtFinType1              0</a:t>
            </a:r>
            <a:endParaRPr lang="en-US" sz="1200"/>
          </a:p>
          <a:p>
            <a:r>
              <a:rPr lang="en-US" sz="1200">
                <a:sym typeface="+mn-ea"/>
              </a:rPr>
              <a:t>BsmtFinType2              0</a:t>
            </a:r>
            <a:endParaRPr lang="en-US" sz="1200"/>
          </a:p>
          <a:p>
            <a:r>
              <a:rPr lang="en-US" sz="1200">
                <a:sym typeface="+mn-ea"/>
              </a:rPr>
              <a:t>FireplaceQu                  0</a:t>
            </a:r>
            <a:endParaRPr lang="en-US" sz="1200"/>
          </a:p>
          <a:p>
            <a:r>
              <a:rPr lang="en-US" sz="1200">
                <a:sym typeface="+mn-ea"/>
              </a:rPr>
              <a:t>GarageType                  0</a:t>
            </a:r>
            <a:endParaRPr lang="en-US" sz="1200"/>
          </a:p>
          <a:p>
            <a:r>
              <a:rPr lang="en-US" sz="1200">
                <a:sym typeface="+mn-ea"/>
              </a:rPr>
              <a:t>GarageFinish                0</a:t>
            </a:r>
            <a:endParaRPr lang="en-US" sz="1200"/>
          </a:p>
          <a:p>
            <a:r>
              <a:rPr lang="en-US" sz="1200">
                <a:sym typeface="+mn-ea"/>
              </a:rPr>
              <a:t>GarageQual                  0</a:t>
            </a:r>
            <a:endParaRPr lang="en-US" sz="1200"/>
          </a:p>
          <a:p>
            <a:r>
              <a:rPr lang="en-US" sz="1200">
                <a:sym typeface="+mn-ea"/>
              </a:rPr>
              <a:t>GarageCond                 0</a:t>
            </a:r>
            <a:endParaRPr lang="en-US" sz="1200"/>
          </a:p>
          <a:p>
            <a:r>
              <a:rPr lang="en-US" sz="1200">
                <a:sym typeface="+mn-ea"/>
              </a:rPr>
              <a:t>PoolQC                         0</a:t>
            </a:r>
            <a:endParaRPr lang="en-US" sz="1200"/>
          </a:p>
          <a:p>
            <a:r>
              <a:rPr lang="en-US" sz="1200">
                <a:sym typeface="+mn-ea"/>
              </a:rPr>
              <a:t>Fence                            0</a:t>
            </a:r>
            <a:endParaRPr lang="en-US" sz="1200"/>
          </a:p>
          <a:p>
            <a:r>
              <a:rPr lang="en-US" sz="1200">
                <a:sym typeface="+mn-ea"/>
              </a:rPr>
              <a:t>MiscFeature                  0</a:t>
            </a:r>
            <a:endParaRPr lang="en-US" sz="1200"/>
          </a:p>
        </p:txBody>
      </p:sp>
      <p:sp>
        <p:nvSpPr>
          <p:cNvPr id="10" name="Bent Arrow 9"/>
          <p:cNvSpPr/>
          <p:nvPr/>
        </p:nvSpPr>
        <p:spPr>
          <a:xfrm rot="5400000">
            <a:off x="6160770" y="261620"/>
            <a:ext cx="1962150" cy="5243195"/>
          </a:xfrm>
          <a:prstGeom prst="bentArrow">
            <a:avLst/>
          </a:prstGeom>
          <a:solidFill>
            <a:srgbClr val="92D050"/>
          </a:solidFill>
          <a:ln>
            <a:solidFill>
              <a:schemeClr val="accent6"/>
            </a:solidFill>
          </a:ln>
          <a:effectLst>
            <a:glow rad="1016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1" name="Text Box 10"/>
          <p:cNvSpPr txBox="1"/>
          <p:nvPr/>
        </p:nvSpPr>
        <p:spPr>
          <a:xfrm>
            <a:off x="5109845" y="1932940"/>
            <a:ext cx="3594735" cy="368300"/>
          </a:xfrm>
          <a:prstGeom prst="rect">
            <a:avLst/>
          </a:prstGeom>
          <a:noFill/>
        </p:spPr>
        <p:txBody>
          <a:bodyPr wrap="square" rtlCol="0">
            <a:spAutoFit/>
          </a:bodyPr>
          <a:p>
            <a:r>
              <a:rPr lang="en-US"/>
              <a:t>              fillna( ) method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60960"/>
            <a:ext cx="10972800" cy="794385"/>
          </a:xfrm>
        </p:spPr>
        <p:txBody>
          <a:bodyPr/>
          <a:p>
            <a:r>
              <a:rPr lang="en-US" sz="4000" u="sng">
                <a:solidFill>
                  <a:schemeClr val="bg1">
                    <a:lumMod val="65000"/>
                  </a:schemeClr>
                </a:solidFill>
              </a:rPr>
              <a:t>Convert String Values into Neumeric Values</a:t>
            </a:r>
            <a:endParaRPr lang="en-US" sz="4000" u="sng">
              <a:solidFill>
                <a:schemeClr val="bg1">
                  <a:lumMod val="65000"/>
                </a:schemeClr>
              </a:solidFill>
            </a:endParaRPr>
          </a:p>
        </p:txBody>
      </p:sp>
      <p:pic>
        <p:nvPicPr>
          <p:cNvPr id="4" name="Picture 3" descr="Screen Shot 2022-05-18 at 10.50.10 PM"/>
          <p:cNvPicPr>
            <a:picLocks noChangeAspect="1"/>
          </p:cNvPicPr>
          <p:nvPr/>
        </p:nvPicPr>
        <p:blipFill>
          <a:blip r:embed="rId1"/>
          <a:stretch>
            <a:fillRect/>
          </a:stretch>
        </p:blipFill>
        <p:spPr>
          <a:xfrm>
            <a:off x="128270" y="855345"/>
            <a:ext cx="11989435" cy="1776730"/>
          </a:xfrm>
          <a:prstGeom prst="rect">
            <a:avLst/>
          </a:prstGeom>
        </p:spPr>
      </p:pic>
      <p:pic>
        <p:nvPicPr>
          <p:cNvPr id="5" name="Picture 4" descr="Screen Shot 2022-05-18 at 10.51.40 PM"/>
          <p:cNvPicPr>
            <a:picLocks noChangeAspect="1"/>
          </p:cNvPicPr>
          <p:nvPr/>
        </p:nvPicPr>
        <p:blipFill>
          <a:blip r:embed="rId2"/>
          <a:stretch>
            <a:fillRect/>
          </a:stretch>
        </p:blipFill>
        <p:spPr>
          <a:xfrm>
            <a:off x="128270" y="2632075"/>
            <a:ext cx="5054600" cy="3860165"/>
          </a:xfrm>
          <a:prstGeom prst="rect">
            <a:avLst/>
          </a:prstGeom>
        </p:spPr>
      </p:pic>
      <p:sp>
        <p:nvSpPr>
          <p:cNvPr id="6" name="Striped Right Arrow 5"/>
          <p:cNvSpPr/>
          <p:nvPr/>
        </p:nvSpPr>
        <p:spPr>
          <a:xfrm>
            <a:off x="5183505" y="3790950"/>
            <a:ext cx="1701800" cy="154178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descr="Screen Shot 2022-05-18 at 10.53.24 PM"/>
          <p:cNvPicPr>
            <a:picLocks noChangeAspect="1"/>
          </p:cNvPicPr>
          <p:nvPr/>
        </p:nvPicPr>
        <p:blipFill>
          <a:blip r:embed="rId3"/>
          <a:stretch>
            <a:fillRect/>
          </a:stretch>
        </p:blipFill>
        <p:spPr>
          <a:xfrm>
            <a:off x="6885305" y="2632075"/>
            <a:ext cx="5232400" cy="4177665"/>
          </a:xfrm>
          <a:prstGeom prst="rect">
            <a:avLst/>
          </a:prstGeom>
        </p:spPr>
      </p:pic>
      <p:sp>
        <p:nvSpPr>
          <p:cNvPr id="8" name="Text Box 7"/>
          <p:cNvSpPr txBox="1"/>
          <p:nvPr/>
        </p:nvSpPr>
        <p:spPr>
          <a:xfrm>
            <a:off x="5445125" y="4199890"/>
            <a:ext cx="1178560" cy="645160"/>
          </a:xfrm>
          <a:prstGeom prst="rect">
            <a:avLst/>
          </a:prstGeom>
          <a:noFill/>
        </p:spPr>
        <p:txBody>
          <a:bodyPr wrap="square" rtlCol="0">
            <a:spAutoFit/>
          </a:bodyPr>
          <a:p>
            <a:r>
              <a:rPr lang="en-US"/>
              <a:t>Ordinal</a:t>
            </a:r>
            <a:endParaRPr lang="en-US"/>
          </a:p>
          <a:p>
            <a:r>
              <a:rPr lang="en-US"/>
              <a:t>Encoder</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0000">
                <a:alpha val="100000"/>
                <a:lumMod val="60000"/>
              </a:srgbClr>
            </a:gs>
            <a:gs pos="53000">
              <a:srgbClr val="035C7D"/>
            </a:gs>
          </a:gsLst>
          <a:lin ang="13500000" scaled="0"/>
        </a:gradFill>
        <a:effectLst/>
      </p:bgPr>
    </p:bg>
    <p:spTree>
      <p:nvGrpSpPr>
        <p:cNvPr id="1" name=""/>
        <p:cNvGrpSpPr/>
        <p:nvPr/>
      </p:nvGrpSpPr>
      <p:grpSpPr/>
      <p:sp>
        <p:nvSpPr>
          <p:cNvPr id="3" name="Content Placeholder 2"/>
          <p:cNvSpPr>
            <a:spLocks noGrp="1"/>
          </p:cNvSpPr>
          <p:nvPr>
            <p:ph idx="1"/>
          </p:nvPr>
        </p:nvSpPr>
        <p:spPr>
          <a:xfrm>
            <a:off x="93345" y="45720"/>
            <a:ext cx="12058650" cy="6766560"/>
          </a:xfrm>
        </p:spPr>
        <p:txBody>
          <a:bodyPr/>
          <a:p>
            <a:r>
              <a:rPr lang="en-US">
                <a:solidFill>
                  <a:schemeClr val="bg1">
                    <a:lumMod val="65000"/>
                  </a:schemeClr>
                </a:solidFill>
              </a:rPr>
              <a:t> </a:t>
            </a:r>
            <a:r>
              <a:rPr lang="en-US" u="sng">
                <a:solidFill>
                  <a:schemeClr val="bg1">
                    <a:lumMod val="65000"/>
                  </a:schemeClr>
                </a:solidFill>
              </a:rPr>
              <a:t>So we performed  these steps in data preprocessing </a:t>
            </a:r>
            <a:r>
              <a:rPr lang="en-US">
                <a:solidFill>
                  <a:schemeClr val="bg1">
                    <a:lumMod val="65000"/>
                  </a:schemeClr>
                </a:solidFill>
              </a:rPr>
              <a:t>:-</a:t>
            </a:r>
            <a:endParaRPr lang="en-US">
              <a:solidFill>
                <a:schemeClr val="bg1">
                  <a:lumMod val="65000"/>
                </a:schemeClr>
              </a:solidFill>
            </a:endParaRPr>
          </a:p>
          <a:p>
            <a:pPr marL="0" indent="0">
              <a:buNone/>
            </a:pPr>
            <a:r>
              <a:rPr lang="en-US">
                <a:solidFill>
                  <a:schemeClr val="bg1">
                    <a:lumMod val="65000"/>
                  </a:schemeClr>
                </a:solidFill>
              </a:rPr>
              <a:t>                                      </a:t>
            </a:r>
            <a:endParaRPr lang="en-US">
              <a:solidFill>
                <a:schemeClr val="bg1">
                  <a:lumMod val="65000"/>
                </a:schemeClr>
              </a:solidFill>
            </a:endParaRPr>
          </a:p>
        </p:txBody>
      </p:sp>
      <p:sp>
        <p:nvSpPr>
          <p:cNvPr id="4" name="Pentagon 3"/>
          <p:cNvSpPr/>
          <p:nvPr/>
        </p:nvSpPr>
        <p:spPr>
          <a:xfrm>
            <a:off x="603250" y="1014095"/>
            <a:ext cx="3674110" cy="7645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657225" y="1212215"/>
            <a:ext cx="3580765" cy="368300"/>
          </a:xfrm>
          <a:prstGeom prst="rect">
            <a:avLst/>
          </a:prstGeom>
          <a:noFill/>
        </p:spPr>
        <p:txBody>
          <a:bodyPr wrap="square" rtlCol="0">
            <a:spAutoFit/>
          </a:bodyPr>
          <a:p>
            <a:r>
              <a:rPr lang="en-US"/>
              <a:t>         Null Value Imputation </a:t>
            </a:r>
            <a:endParaRPr lang="en-US"/>
          </a:p>
        </p:txBody>
      </p:sp>
      <p:sp>
        <p:nvSpPr>
          <p:cNvPr id="6" name="Pentagon 5"/>
          <p:cNvSpPr/>
          <p:nvPr/>
        </p:nvSpPr>
        <p:spPr>
          <a:xfrm>
            <a:off x="623570" y="2072005"/>
            <a:ext cx="3667760" cy="75057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709930" y="2263140"/>
            <a:ext cx="3299460" cy="368300"/>
          </a:xfrm>
          <a:prstGeom prst="rect">
            <a:avLst/>
          </a:prstGeom>
          <a:noFill/>
        </p:spPr>
        <p:txBody>
          <a:bodyPr wrap="square" rtlCol="0">
            <a:spAutoFit/>
          </a:bodyPr>
          <a:p>
            <a:r>
              <a:rPr lang="en-US"/>
              <a:t>Correlation with target variable</a:t>
            </a:r>
            <a:endParaRPr lang="en-US"/>
          </a:p>
        </p:txBody>
      </p:sp>
      <p:sp>
        <p:nvSpPr>
          <p:cNvPr id="8" name="Pentagon 7"/>
          <p:cNvSpPr/>
          <p:nvPr/>
        </p:nvSpPr>
        <p:spPr>
          <a:xfrm>
            <a:off x="588645" y="4890135"/>
            <a:ext cx="3688715" cy="6705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682625" y="5041265"/>
            <a:ext cx="3353435" cy="368300"/>
          </a:xfrm>
          <a:prstGeom prst="rect">
            <a:avLst/>
          </a:prstGeom>
          <a:noFill/>
        </p:spPr>
        <p:txBody>
          <a:bodyPr wrap="square" rtlCol="0">
            <a:spAutoFit/>
          </a:bodyPr>
          <a:p>
            <a:r>
              <a:rPr lang="en-US"/>
              <a:t>             Data  Distributon</a:t>
            </a:r>
            <a:endParaRPr lang="en-US"/>
          </a:p>
        </p:txBody>
      </p:sp>
      <p:sp>
        <p:nvSpPr>
          <p:cNvPr id="10" name="Pentagon 9"/>
          <p:cNvSpPr/>
          <p:nvPr/>
        </p:nvSpPr>
        <p:spPr>
          <a:xfrm>
            <a:off x="603250" y="3044825"/>
            <a:ext cx="3674110" cy="69342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44550" y="3207385"/>
            <a:ext cx="3178175" cy="368300"/>
          </a:xfrm>
          <a:prstGeom prst="rect">
            <a:avLst/>
          </a:prstGeom>
          <a:noFill/>
        </p:spPr>
        <p:txBody>
          <a:bodyPr wrap="square" rtlCol="0">
            <a:spAutoFit/>
          </a:bodyPr>
          <a:p>
            <a:r>
              <a:rPr lang="en-US"/>
              <a:t>         Checking Outliers</a:t>
            </a:r>
            <a:endParaRPr lang="en-US"/>
          </a:p>
        </p:txBody>
      </p:sp>
      <p:sp>
        <p:nvSpPr>
          <p:cNvPr id="12" name="Pentagon 11"/>
          <p:cNvSpPr/>
          <p:nvPr/>
        </p:nvSpPr>
        <p:spPr>
          <a:xfrm>
            <a:off x="603885" y="3888740"/>
            <a:ext cx="3687445" cy="7645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709930" y="4086860"/>
            <a:ext cx="3232785" cy="368300"/>
          </a:xfrm>
          <a:prstGeom prst="rect">
            <a:avLst/>
          </a:prstGeom>
          <a:noFill/>
        </p:spPr>
        <p:txBody>
          <a:bodyPr wrap="square" rtlCol="0">
            <a:spAutoFit/>
          </a:bodyPr>
          <a:p>
            <a:r>
              <a:rPr lang="en-US"/>
              <a:t>   Encode the Cegorical Data</a:t>
            </a:r>
            <a:endParaRPr lang="en-US"/>
          </a:p>
        </p:txBody>
      </p:sp>
      <p:sp>
        <p:nvSpPr>
          <p:cNvPr id="15" name="Pentagon 14"/>
          <p:cNvSpPr/>
          <p:nvPr/>
        </p:nvSpPr>
        <p:spPr>
          <a:xfrm>
            <a:off x="596265" y="5874385"/>
            <a:ext cx="3688715" cy="6705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Text Box 15"/>
          <p:cNvSpPr txBox="1"/>
          <p:nvPr/>
        </p:nvSpPr>
        <p:spPr>
          <a:xfrm>
            <a:off x="656590" y="6025515"/>
            <a:ext cx="3340100" cy="368300"/>
          </a:xfrm>
          <a:prstGeom prst="rect">
            <a:avLst/>
          </a:prstGeom>
          <a:noFill/>
        </p:spPr>
        <p:txBody>
          <a:bodyPr wrap="square" rtlCol="0">
            <a:spAutoFit/>
          </a:bodyPr>
          <a:p>
            <a:r>
              <a:rPr lang="en-US"/>
              <a:t>              Scaling the Data</a:t>
            </a:r>
            <a:endParaRPr lang="en-US"/>
          </a:p>
        </p:txBody>
      </p:sp>
      <p:sp>
        <p:nvSpPr>
          <p:cNvPr id="17" name="Flowchart: Terminator 16"/>
          <p:cNvSpPr/>
          <p:nvPr/>
        </p:nvSpPr>
        <p:spPr>
          <a:xfrm>
            <a:off x="4237990" y="993775"/>
            <a:ext cx="2977515" cy="38925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Text Box 17"/>
          <p:cNvSpPr txBox="1"/>
          <p:nvPr/>
        </p:nvSpPr>
        <p:spPr>
          <a:xfrm>
            <a:off x="4290695" y="1014095"/>
            <a:ext cx="2924810" cy="306705"/>
          </a:xfrm>
          <a:prstGeom prst="rect">
            <a:avLst/>
          </a:prstGeom>
          <a:noFill/>
        </p:spPr>
        <p:txBody>
          <a:bodyPr wrap="square" rtlCol="0">
            <a:spAutoFit/>
          </a:bodyPr>
          <a:p>
            <a:r>
              <a:rPr lang="en-US" sz="1400"/>
              <a:t>null values in neumerical features</a:t>
            </a:r>
            <a:endParaRPr lang="en-US" sz="1400"/>
          </a:p>
        </p:txBody>
      </p:sp>
      <p:sp>
        <p:nvSpPr>
          <p:cNvPr id="19" name="Flowchart: Terminator 18"/>
          <p:cNvSpPr/>
          <p:nvPr/>
        </p:nvSpPr>
        <p:spPr>
          <a:xfrm>
            <a:off x="4251325" y="1490345"/>
            <a:ext cx="3071495" cy="36258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Text Box 19"/>
          <p:cNvSpPr txBox="1"/>
          <p:nvPr/>
        </p:nvSpPr>
        <p:spPr>
          <a:xfrm>
            <a:off x="4372610" y="1518285"/>
            <a:ext cx="2829560" cy="306705"/>
          </a:xfrm>
          <a:prstGeom prst="rect">
            <a:avLst/>
          </a:prstGeom>
          <a:noFill/>
        </p:spPr>
        <p:txBody>
          <a:bodyPr wrap="square" rtlCol="0">
            <a:spAutoFit/>
          </a:bodyPr>
          <a:p>
            <a:r>
              <a:rPr lang="en-US" sz="1400"/>
              <a:t>null values in categorical features</a:t>
            </a:r>
            <a:endParaRPr lang="en-US" sz="1400"/>
          </a:p>
        </p:txBody>
      </p:sp>
      <p:sp>
        <p:nvSpPr>
          <p:cNvPr id="21" name="Flowchart: Terminator 20"/>
          <p:cNvSpPr/>
          <p:nvPr/>
        </p:nvSpPr>
        <p:spPr>
          <a:xfrm>
            <a:off x="4130675" y="2066925"/>
            <a:ext cx="3192145" cy="19558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Flowchart: Terminator 21"/>
          <p:cNvSpPr/>
          <p:nvPr/>
        </p:nvSpPr>
        <p:spPr>
          <a:xfrm>
            <a:off x="4372610" y="2326005"/>
            <a:ext cx="2923540" cy="24193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Flowchart: Terminator 22"/>
          <p:cNvSpPr/>
          <p:nvPr/>
        </p:nvSpPr>
        <p:spPr>
          <a:xfrm>
            <a:off x="4130675" y="2631440"/>
            <a:ext cx="3192145" cy="2279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4855210" y="2011680"/>
            <a:ext cx="2749550" cy="306705"/>
          </a:xfrm>
          <a:prstGeom prst="rect">
            <a:avLst/>
          </a:prstGeom>
          <a:noFill/>
        </p:spPr>
        <p:txBody>
          <a:bodyPr wrap="square" rtlCol="0">
            <a:spAutoFit/>
          </a:bodyPr>
          <a:p>
            <a:r>
              <a:rPr lang="en-US" sz="1400"/>
              <a:t>negative correlation</a:t>
            </a:r>
            <a:endParaRPr lang="en-US" sz="1400"/>
          </a:p>
        </p:txBody>
      </p:sp>
      <p:sp>
        <p:nvSpPr>
          <p:cNvPr id="25" name="Text Box 24"/>
          <p:cNvSpPr txBox="1"/>
          <p:nvPr/>
        </p:nvSpPr>
        <p:spPr>
          <a:xfrm>
            <a:off x="4855210" y="2263140"/>
            <a:ext cx="2602230" cy="306705"/>
          </a:xfrm>
          <a:prstGeom prst="rect">
            <a:avLst/>
          </a:prstGeom>
          <a:noFill/>
        </p:spPr>
        <p:txBody>
          <a:bodyPr wrap="square" rtlCol="0">
            <a:spAutoFit/>
          </a:bodyPr>
          <a:p>
            <a:r>
              <a:rPr lang="en-US" sz="1400"/>
              <a:t>    zero correlation</a:t>
            </a:r>
            <a:endParaRPr lang="en-US" sz="1400"/>
          </a:p>
        </p:txBody>
      </p:sp>
      <p:sp>
        <p:nvSpPr>
          <p:cNvPr id="26" name="Text Box 25"/>
          <p:cNvSpPr txBox="1"/>
          <p:nvPr/>
        </p:nvSpPr>
        <p:spPr>
          <a:xfrm>
            <a:off x="4626610" y="2592070"/>
            <a:ext cx="2696210" cy="306705"/>
          </a:xfrm>
          <a:prstGeom prst="rect">
            <a:avLst/>
          </a:prstGeom>
          <a:noFill/>
        </p:spPr>
        <p:txBody>
          <a:bodyPr wrap="square" rtlCol="0">
            <a:spAutoFit/>
          </a:bodyPr>
          <a:p>
            <a:r>
              <a:rPr lang="en-US" sz="1400"/>
              <a:t>       positive correlation</a:t>
            </a:r>
            <a:endParaRPr lang="en-US" sz="1400"/>
          </a:p>
        </p:txBody>
      </p:sp>
      <p:sp>
        <p:nvSpPr>
          <p:cNvPr id="27" name="Flowchart: Terminator 26"/>
          <p:cNvSpPr/>
          <p:nvPr/>
        </p:nvSpPr>
        <p:spPr>
          <a:xfrm>
            <a:off x="4372610" y="4087495"/>
            <a:ext cx="3178175" cy="3683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4466590" y="4145915"/>
            <a:ext cx="3138805" cy="306705"/>
          </a:xfrm>
          <a:prstGeom prst="rect">
            <a:avLst/>
          </a:prstGeom>
          <a:noFill/>
        </p:spPr>
        <p:txBody>
          <a:bodyPr wrap="square" rtlCol="0">
            <a:spAutoFit/>
          </a:bodyPr>
          <a:p>
            <a:r>
              <a:rPr lang="en-US" sz="1400"/>
              <a:t>convert strings into neumeric values</a:t>
            </a:r>
            <a:endParaRPr lang="en-US" sz="1400"/>
          </a:p>
        </p:txBody>
      </p:sp>
      <p:sp>
        <p:nvSpPr>
          <p:cNvPr id="29" name="Flowchart: Terminator 28"/>
          <p:cNvSpPr/>
          <p:nvPr/>
        </p:nvSpPr>
        <p:spPr>
          <a:xfrm>
            <a:off x="4130675" y="4843145"/>
            <a:ext cx="3514090" cy="19875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Flowchart: Terminator 29"/>
          <p:cNvSpPr/>
          <p:nvPr/>
        </p:nvSpPr>
        <p:spPr>
          <a:xfrm>
            <a:off x="4406265" y="5111750"/>
            <a:ext cx="3259455" cy="19748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1" name="Flowchart: Terminator 30"/>
          <p:cNvSpPr/>
          <p:nvPr/>
        </p:nvSpPr>
        <p:spPr>
          <a:xfrm>
            <a:off x="4130040" y="5379720"/>
            <a:ext cx="3535680" cy="18097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2" name="Text Box 31"/>
          <p:cNvSpPr txBox="1"/>
          <p:nvPr/>
        </p:nvSpPr>
        <p:spPr>
          <a:xfrm>
            <a:off x="4566920" y="4805045"/>
            <a:ext cx="3058160" cy="306705"/>
          </a:xfrm>
          <a:prstGeom prst="rect">
            <a:avLst/>
          </a:prstGeom>
          <a:noFill/>
        </p:spPr>
        <p:txBody>
          <a:bodyPr wrap="square" rtlCol="0">
            <a:spAutoFit/>
          </a:bodyPr>
          <a:p>
            <a:r>
              <a:rPr lang="en-US" sz="1400"/>
              <a:t>                   left skewed</a:t>
            </a:r>
            <a:endParaRPr lang="en-US" sz="1400"/>
          </a:p>
        </p:txBody>
      </p:sp>
      <p:sp>
        <p:nvSpPr>
          <p:cNvPr id="33" name="Text Box 32"/>
          <p:cNvSpPr txBox="1"/>
          <p:nvPr/>
        </p:nvSpPr>
        <p:spPr>
          <a:xfrm>
            <a:off x="4895215" y="5057140"/>
            <a:ext cx="2521585" cy="306705"/>
          </a:xfrm>
          <a:prstGeom prst="rect">
            <a:avLst/>
          </a:prstGeom>
          <a:noFill/>
        </p:spPr>
        <p:txBody>
          <a:bodyPr wrap="square" rtlCol="0">
            <a:spAutoFit/>
          </a:bodyPr>
          <a:p>
            <a:r>
              <a:rPr lang="en-US" sz="1400"/>
              <a:t>                normal</a:t>
            </a:r>
            <a:endParaRPr lang="en-US" sz="1400"/>
          </a:p>
        </p:txBody>
      </p:sp>
      <p:sp>
        <p:nvSpPr>
          <p:cNvPr id="35" name="Text Box 34"/>
          <p:cNvSpPr txBox="1"/>
          <p:nvPr/>
        </p:nvSpPr>
        <p:spPr>
          <a:xfrm>
            <a:off x="4465955" y="5316855"/>
            <a:ext cx="3138805" cy="306705"/>
          </a:xfrm>
          <a:prstGeom prst="rect">
            <a:avLst/>
          </a:prstGeom>
          <a:noFill/>
        </p:spPr>
        <p:txBody>
          <a:bodyPr wrap="square" rtlCol="0">
            <a:spAutoFit/>
          </a:bodyPr>
          <a:p>
            <a:r>
              <a:rPr lang="en-US" sz="1400"/>
              <a:t>                     right skewed</a:t>
            </a:r>
            <a:endParaRPr lang="en-US" sz="1400"/>
          </a:p>
        </p:txBody>
      </p:sp>
      <p:sp>
        <p:nvSpPr>
          <p:cNvPr id="36" name="Flowchart: Terminator 35"/>
          <p:cNvSpPr/>
          <p:nvPr/>
        </p:nvSpPr>
        <p:spPr>
          <a:xfrm>
            <a:off x="4385310" y="6050915"/>
            <a:ext cx="3326765" cy="33528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Text Box 36"/>
          <p:cNvSpPr txBox="1"/>
          <p:nvPr/>
        </p:nvSpPr>
        <p:spPr>
          <a:xfrm>
            <a:off x="4620895" y="6064885"/>
            <a:ext cx="3004185" cy="306705"/>
          </a:xfrm>
          <a:prstGeom prst="rect">
            <a:avLst/>
          </a:prstGeom>
          <a:noFill/>
        </p:spPr>
        <p:txBody>
          <a:bodyPr wrap="square" rtlCol="0">
            <a:spAutoFit/>
          </a:bodyPr>
          <a:p>
            <a:r>
              <a:rPr lang="en-US" sz="1400"/>
              <a:t>bring the data into specific range</a:t>
            </a:r>
            <a:endParaRPr 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274955"/>
            <a:ext cx="11576685" cy="1143000"/>
          </a:xfrm>
        </p:spPr>
        <p:txBody>
          <a:bodyPr/>
          <a:p>
            <a:r>
              <a:rPr lang="en-US"/>
              <a:t>                 Data Splitting and Model Selection</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u="sng">
                <a:solidFill>
                  <a:schemeClr val="bg1">
                    <a:lumMod val="50000"/>
                  </a:schemeClr>
                </a:solidFill>
              </a:rPr>
              <a:t>Splitting the data</a:t>
            </a:r>
            <a:endParaRPr lang="en-US" u="sng">
              <a:solidFill>
                <a:schemeClr val="bg1">
                  <a:lumMod val="50000"/>
                </a:schemeClr>
              </a:solidFill>
            </a:endParaRPr>
          </a:p>
        </p:txBody>
      </p:sp>
      <p:sp>
        <p:nvSpPr>
          <p:cNvPr id="4" name="Flowchart: Magnetic Disk 3"/>
          <p:cNvSpPr/>
          <p:nvPr/>
        </p:nvSpPr>
        <p:spPr>
          <a:xfrm>
            <a:off x="641350" y="1638935"/>
            <a:ext cx="1987550" cy="353441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809625" y="3406140"/>
            <a:ext cx="1730375" cy="368300"/>
          </a:xfrm>
          <a:prstGeom prst="rect">
            <a:avLst/>
          </a:prstGeom>
          <a:noFill/>
        </p:spPr>
        <p:txBody>
          <a:bodyPr wrap="square" rtlCol="0">
            <a:spAutoFit/>
          </a:bodyPr>
          <a:p>
            <a:r>
              <a:rPr lang="en-US"/>
              <a:t>        Data</a:t>
            </a:r>
            <a:endParaRPr lang="en-US"/>
          </a:p>
        </p:txBody>
      </p:sp>
      <p:sp>
        <p:nvSpPr>
          <p:cNvPr id="6" name="Flowchart: Direct Access Storage 5"/>
          <p:cNvSpPr/>
          <p:nvPr/>
        </p:nvSpPr>
        <p:spPr>
          <a:xfrm>
            <a:off x="3940810" y="1894205"/>
            <a:ext cx="2950845" cy="1542415"/>
          </a:xfrm>
          <a:prstGeom prst="flowChartMagneticDrum">
            <a:avLst/>
          </a:prstGeom>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7" name="Flowchart: Direct Access Storage 6"/>
          <p:cNvSpPr/>
          <p:nvPr/>
        </p:nvSpPr>
        <p:spPr>
          <a:xfrm>
            <a:off x="4229100" y="4844415"/>
            <a:ext cx="2950845" cy="1542415"/>
          </a:xfrm>
          <a:prstGeom prst="flowChartMagneticDrum">
            <a:avLst/>
          </a:prstGeom>
          <a:scene3d>
            <a:camera prst="perspectiveFront"/>
            <a:lightRig rig="threePt" dir="t"/>
          </a:scene3d>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cxnSp>
        <p:nvCxnSpPr>
          <p:cNvPr id="8" name="Straight Arrow Connector 7"/>
          <p:cNvCxnSpPr>
            <a:stCxn id="4" idx="4"/>
            <a:endCxn id="6" idx="1"/>
          </p:cNvCxnSpPr>
          <p:nvPr/>
        </p:nvCxnSpPr>
        <p:spPr>
          <a:xfrm flipV="1">
            <a:off x="2628900" y="2652395"/>
            <a:ext cx="1311910" cy="7404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4" idx="4"/>
            <a:endCxn id="7" idx="1"/>
          </p:cNvCxnSpPr>
          <p:nvPr/>
        </p:nvCxnSpPr>
        <p:spPr>
          <a:xfrm>
            <a:off x="2628900" y="3392805"/>
            <a:ext cx="1600200" cy="220980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0" name="Text Box 9"/>
          <p:cNvSpPr txBox="1"/>
          <p:nvPr/>
        </p:nvSpPr>
        <p:spPr>
          <a:xfrm>
            <a:off x="4222115" y="2256155"/>
            <a:ext cx="1609725" cy="645160"/>
          </a:xfrm>
          <a:prstGeom prst="rect">
            <a:avLst/>
          </a:prstGeom>
          <a:noFill/>
        </p:spPr>
        <p:txBody>
          <a:bodyPr wrap="square" rtlCol="0">
            <a:spAutoFit/>
          </a:bodyPr>
          <a:p>
            <a:r>
              <a:rPr lang="en-US"/>
              <a:t>80 % train data</a:t>
            </a:r>
            <a:endParaRPr lang="en-US"/>
          </a:p>
        </p:txBody>
      </p:sp>
      <p:sp>
        <p:nvSpPr>
          <p:cNvPr id="11" name="Text Box 10"/>
          <p:cNvSpPr txBox="1"/>
          <p:nvPr/>
        </p:nvSpPr>
        <p:spPr>
          <a:xfrm>
            <a:off x="4644390" y="5280660"/>
            <a:ext cx="1475740" cy="645160"/>
          </a:xfrm>
          <a:prstGeom prst="rect">
            <a:avLst/>
          </a:prstGeom>
          <a:noFill/>
        </p:spPr>
        <p:txBody>
          <a:bodyPr wrap="square" rtlCol="0">
            <a:spAutoFit/>
          </a:bodyPr>
          <a:p>
            <a:r>
              <a:rPr lang="en-US"/>
              <a:t>20 % test data</a:t>
            </a:r>
            <a:endParaRPr lang="en-US"/>
          </a:p>
        </p:txBody>
      </p:sp>
      <p:sp>
        <p:nvSpPr>
          <p:cNvPr id="12" name="Flowchart: Merge 11"/>
          <p:cNvSpPr/>
          <p:nvPr/>
        </p:nvSpPr>
        <p:spPr>
          <a:xfrm rot="1920000">
            <a:off x="7680325" y="3594735"/>
            <a:ext cx="2065020" cy="1595755"/>
          </a:xfrm>
          <a:prstGeom prst="flowChartMerg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Bent Arrow 12"/>
          <p:cNvSpPr/>
          <p:nvPr/>
        </p:nvSpPr>
        <p:spPr>
          <a:xfrm rot="5400000">
            <a:off x="7260590" y="1935480"/>
            <a:ext cx="864235" cy="1601470"/>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solidFill>
                <a:schemeClr val="tx1"/>
              </a:solidFill>
            </a:endParaRPr>
          </a:p>
        </p:txBody>
      </p:sp>
      <p:sp>
        <p:nvSpPr>
          <p:cNvPr id="14" name="Bent-Up Arrow 13"/>
          <p:cNvSpPr/>
          <p:nvPr/>
        </p:nvSpPr>
        <p:spPr>
          <a:xfrm>
            <a:off x="7179945" y="5080635"/>
            <a:ext cx="1366520" cy="845185"/>
          </a:xfrm>
          <a:prstGeom prst="ben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15" name="Bent Arrow 14"/>
          <p:cNvSpPr/>
          <p:nvPr/>
        </p:nvSpPr>
        <p:spPr>
          <a:xfrm rot="5400000">
            <a:off x="10252075" y="3872230"/>
            <a:ext cx="1113790" cy="1595755"/>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solidFill>
                <a:schemeClr val="tx1"/>
              </a:solidFill>
            </a:endParaRPr>
          </a:p>
        </p:txBody>
      </p:sp>
      <p:sp>
        <p:nvSpPr>
          <p:cNvPr id="16" name="Text Box 15"/>
          <p:cNvSpPr txBox="1"/>
          <p:nvPr/>
        </p:nvSpPr>
        <p:spPr>
          <a:xfrm>
            <a:off x="10364470" y="5273675"/>
            <a:ext cx="1770380" cy="368300"/>
          </a:xfrm>
          <a:prstGeom prst="rect">
            <a:avLst/>
          </a:prstGeom>
          <a:noFill/>
        </p:spPr>
        <p:txBody>
          <a:bodyPr wrap="square" rtlCol="0">
            <a:spAutoFit/>
          </a:bodyPr>
          <a:p>
            <a:r>
              <a:rPr lang="en-US"/>
              <a:t>PREDICTIONS</a:t>
            </a:r>
            <a:endParaRPr lang="en-US"/>
          </a:p>
        </p:txBody>
      </p:sp>
      <p:sp>
        <p:nvSpPr>
          <p:cNvPr id="17" name="Text Box 16"/>
          <p:cNvSpPr txBox="1"/>
          <p:nvPr/>
        </p:nvSpPr>
        <p:spPr>
          <a:xfrm>
            <a:off x="8547100" y="3985260"/>
            <a:ext cx="1320800" cy="368300"/>
          </a:xfrm>
          <a:prstGeom prst="rect">
            <a:avLst/>
          </a:prstGeom>
          <a:noFill/>
        </p:spPr>
        <p:txBody>
          <a:bodyPr wrap="square" rtlCol="0">
            <a:spAutoFit/>
          </a:bodyPr>
          <a:p>
            <a:r>
              <a:rPr lang="en-US">
                <a:solidFill>
                  <a:schemeClr val="bg1"/>
                </a:solidFill>
              </a:rPr>
              <a:t>MODEL</a:t>
            </a:r>
            <a:r>
              <a:rPr lang="en-US"/>
              <a:t>   </a:t>
            </a:r>
            <a:endParaRPr lang="en-US"/>
          </a:p>
        </p:txBody>
      </p:sp>
      <p:cxnSp>
        <p:nvCxnSpPr>
          <p:cNvPr id="18" name="Straight Arrow Connector 17"/>
          <p:cNvCxnSpPr/>
          <p:nvPr/>
        </p:nvCxnSpPr>
        <p:spPr>
          <a:xfrm flipV="1">
            <a:off x="8546465" y="4443095"/>
            <a:ext cx="1687195" cy="83756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33655"/>
            <a:ext cx="10972800" cy="660400"/>
          </a:xfrm>
        </p:spPr>
        <p:txBody>
          <a:bodyPr/>
          <a:p>
            <a:r>
              <a:rPr lang="en-US" u="sng">
                <a:solidFill>
                  <a:schemeClr val="bg1">
                    <a:lumMod val="50000"/>
                  </a:schemeClr>
                </a:solidFill>
              </a:rPr>
              <a:t>Scale the Data</a:t>
            </a:r>
            <a:endParaRPr lang="en-US" u="sng">
              <a:solidFill>
                <a:schemeClr val="bg1">
                  <a:lumMod val="50000"/>
                </a:schemeClr>
              </a:solidFill>
            </a:endParaRPr>
          </a:p>
        </p:txBody>
      </p:sp>
      <p:pic>
        <p:nvPicPr>
          <p:cNvPr id="5" name="Picture 4" descr="Screen Shot 2022-05-19 at 12.57.36 PM"/>
          <p:cNvPicPr>
            <a:picLocks noChangeAspect="1"/>
          </p:cNvPicPr>
          <p:nvPr/>
        </p:nvPicPr>
        <p:blipFill>
          <a:blip r:embed="rId1"/>
          <a:stretch>
            <a:fillRect/>
          </a:stretch>
        </p:blipFill>
        <p:spPr>
          <a:xfrm>
            <a:off x="2212975" y="1155700"/>
            <a:ext cx="7712710" cy="1206500"/>
          </a:xfrm>
          <a:prstGeom prst="rect">
            <a:avLst/>
          </a:prstGeom>
        </p:spPr>
      </p:pic>
      <p:sp>
        <p:nvSpPr>
          <p:cNvPr id="6" name="Flowchart: Process 5"/>
          <p:cNvSpPr/>
          <p:nvPr/>
        </p:nvSpPr>
        <p:spPr>
          <a:xfrm>
            <a:off x="2212975" y="2804795"/>
            <a:ext cx="7712075" cy="374205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Text Box 6"/>
          <p:cNvSpPr txBox="1"/>
          <p:nvPr/>
        </p:nvSpPr>
        <p:spPr>
          <a:xfrm>
            <a:off x="3070860" y="2804795"/>
            <a:ext cx="6666230" cy="368300"/>
          </a:xfrm>
          <a:prstGeom prst="rect">
            <a:avLst/>
          </a:prstGeom>
          <a:noFill/>
        </p:spPr>
        <p:txBody>
          <a:bodyPr wrap="square" rtlCol="0">
            <a:spAutoFit/>
          </a:bodyPr>
          <a:p>
            <a:r>
              <a:rPr lang="en-US"/>
              <a:t>                        Data Range Before Scalling</a:t>
            </a:r>
            <a:endParaRPr lang="en-US"/>
          </a:p>
        </p:txBody>
      </p:sp>
      <p:sp>
        <p:nvSpPr>
          <p:cNvPr id="8" name="Rounded Rectangle 7"/>
          <p:cNvSpPr/>
          <p:nvPr/>
        </p:nvSpPr>
        <p:spPr>
          <a:xfrm>
            <a:off x="2962910" y="3234055"/>
            <a:ext cx="6344285" cy="297751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ext Box 8"/>
          <p:cNvSpPr txBox="1"/>
          <p:nvPr/>
        </p:nvSpPr>
        <p:spPr>
          <a:xfrm>
            <a:off x="3714750" y="3234055"/>
            <a:ext cx="5204460" cy="368300"/>
          </a:xfrm>
          <a:prstGeom prst="rect">
            <a:avLst/>
          </a:prstGeom>
          <a:noFill/>
        </p:spPr>
        <p:txBody>
          <a:bodyPr wrap="square" rtlCol="0">
            <a:spAutoFit/>
          </a:bodyPr>
          <a:p>
            <a:r>
              <a:rPr lang="en-US"/>
              <a:t>               Data Range After Scalling</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6985"/>
            <a:ext cx="10972800" cy="942340"/>
          </a:xfrm>
        </p:spPr>
        <p:txBody>
          <a:bodyPr/>
          <a:p>
            <a:r>
              <a:rPr lang="en-US"/>
              <a:t>Principal Component Analysis</a:t>
            </a:r>
            <a:endParaRPr lang="en-US"/>
          </a:p>
        </p:txBody>
      </p:sp>
      <p:sp>
        <p:nvSpPr>
          <p:cNvPr id="3" name="Content Placeholder 2"/>
          <p:cNvSpPr>
            <a:spLocks noGrp="1"/>
          </p:cNvSpPr>
          <p:nvPr>
            <p:ph idx="1"/>
          </p:nvPr>
        </p:nvSpPr>
        <p:spPr>
          <a:xfrm>
            <a:off x="609600" y="949325"/>
            <a:ext cx="10972800" cy="5177155"/>
          </a:xfrm>
        </p:spPr>
        <p:txBody>
          <a:bodyPr/>
          <a:p>
            <a:r>
              <a:rPr lang="en-US"/>
              <a:t>PCA is an unsupervised statistical technique that is used to reduce the dimensions of the dataset</a:t>
            </a:r>
            <a:endParaRPr lang="en-US"/>
          </a:p>
          <a:p>
            <a:endParaRPr lang="en-US"/>
          </a:p>
          <a:p>
            <a:endParaRPr lang="en-US"/>
          </a:p>
          <a:p>
            <a:r>
              <a:rPr lang="en-US"/>
              <a:t>                                                 </a:t>
            </a:r>
            <a:endParaRPr lang="en-US"/>
          </a:p>
        </p:txBody>
      </p:sp>
      <p:graphicFrame>
        <p:nvGraphicFramePr>
          <p:cNvPr id="4" name="Table 3"/>
          <p:cNvGraphicFramePr/>
          <p:nvPr>
            <p:custDataLst>
              <p:tags r:id="rId1"/>
            </p:custDataLst>
          </p:nvPr>
        </p:nvGraphicFramePr>
        <p:xfrm>
          <a:off x="609600" y="2418080"/>
          <a:ext cx="3492500" cy="2522220"/>
        </p:xfrm>
        <a:graphic>
          <a:graphicData uri="http://schemas.openxmlformats.org/drawingml/2006/table">
            <a:tbl>
              <a:tblPr firstRow="1" bandRow="1">
                <a:tableStyleId>{5C22544A-7EE6-4342-B048-85BDC9FD1C3A}</a:tableStyleId>
              </a:tblPr>
              <a:tblGrid>
                <a:gridCol w="873125"/>
                <a:gridCol w="873125"/>
                <a:gridCol w="873125"/>
                <a:gridCol w="873125"/>
              </a:tblGrid>
              <a:tr h="84074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84074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84074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graphicFrame>
        <p:nvGraphicFramePr>
          <p:cNvPr id="5" name="Table 4"/>
          <p:cNvGraphicFramePr/>
          <p:nvPr>
            <p:custDataLst>
              <p:tags r:id="rId2"/>
            </p:custDataLst>
          </p:nvPr>
        </p:nvGraphicFramePr>
        <p:xfrm>
          <a:off x="7835900" y="2418080"/>
          <a:ext cx="3533140" cy="2524125"/>
        </p:xfrm>
        <a:graphic>
          <a:graphicData uri="http://schemas.openxmlformats.org/drawingml/2006/table">
            <a:tbl>
              <a:tblPr firstRow="1" bandRow="1">
                <a:tableStyleId>{5C22544A-7EE6-4342-B048-85BDC9FD1C3A}</a:tableStyleId>
              </a:tblPr>
              <a:tblGrid>
                <a:gridCol w="883285"/>
                <a:gridCol w="883285"/>
                <a:gridCol w="883285"/>
                <a:gridCol w="883285"/>
              </a:tblGrid>
              <a:tr h="841375">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841375">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841375">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8" name="Text Box 7"/>
          <p:cNvSpPr txBox="1"/>
          <p:nvPr/>
        </p:nvSpPr>
        <p:spPr>
          <a:xfrm>
            <a:off x="576580" y="5232400"/>
            <a:ext cx="3527425" cy="922020"/>
          </a:xfrm>
          <a:prstGeom prst="rect">
            <a:avLst/>
          </a:prstGeom>
          <a:noFill/>
        </p:spPr>
        <p:txBody>
          <a:bodyPr wrap="square" rtlCol="0">
            <a:spAutoFit/>
          </a:bodyPr>
          <a:p>
            <a:r>
              <a:rPr lang="en-US"/>
              <a:t>The Dimension of data is</a:t>
            </a:r>
            <a:endParaRPr lang="en-US"/>
          </a:p>
          <a:p>
            <a:r>
              <a:rPr lang="en-US"/>
              <a:t>1168 rows × 81 columns before PCA</a:t>
            </a:r>
            <a:endParaRPr lang="en-US"/>
          </a:p>
        </p:txBody>
      </p:sp>
      <p:sp>
        <p:nvSpPr>
          <p:cNvPr id="10" name="Text Box 9"/>
          <p:cNvSpPr txBox="1"/>
          <p:nvPr/>
        </p:nvSpPr>
        <p:spPr>
          <a:xfrm>
            <a:off x="7835900" y="5232400"/>
            <a:ext cx="3540760" cy="922020"/>
          </a:xfrm>
          <a:prstGeom prst="rect">
            <a:avLst/>
          </a:prstGeom>
          <a:noFill/>
        </p:spPr>
        <p:txBody>
          <a:bodyPr wrap="square" rtlCol="0">
            <a:spAutoFit/>
          </a:bodyPr>
          <a:p>
            <a:r>
              <a:rPr lang="en-US">
                <a:sym typeface="+mn-ea"/>
              </a:rPr>
              <a:t>The Dimension of data is</a:t>
            </a:r>
            <a:endParaRPr lang="en-US"/>
          </a:p>
          <a:p>
            <a:r>
              <a:rPr lang="en-US">
                <a:sym typeface="+mn-ea"/>
              </a:rPr>
              <a:t>1168 rows × 47 columns after PCA</a:t>
            </a:r>
            <a:endParaRPr lang="en-US"/>
          </a:p>
        </p:txBody>
      </p:sp>
      <p:sp>
        <p:nvSpPr>
          <p:cNvPr id="11" name="Striped Right Arrow 10"/>
          <p:cNvSpPr/>
          <p:nvPr/>
        </p:nvSpPr>
        <p:spPr>
          <a:xfrm>
            <a:off x="4170680" y="3421380"/>
            <a:ext cx="3608070" cy="563880"/>
          </a:xfrm>
          <a:prstGeom prst="stripedRightArrow">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2" name="Title 11"/>
          <p:cNvSpPr>
            <a:spLocks noGrp="1"/>
          </p:cNvSpPr>
          <p:nvPr>
            <p:ph type="title"/>
          </p:nvPr>
        </p:nvSpPr>
        <p:spPr>
          <a:xfrm>
            <a:off x="570230" y="-154940"/>
            <a:ext cx="11012170" cy="1207770"/>
          </a:xfrm>
        </p:spPr>
        <p:txBody>
          <a:bodyPr/>
          <a:p>
            <a:r>
              <a:rPr lang="en-US" u="sng">
                <a:solidFill>
                  <a:schemeClr val="bg1">
                    <a:lumMod val="50000"/>
                  </a:schemeClr>
                </a:solidFill>
              </a:rPr>
              <a:t>Brief About Project</a:t>
            </a:r>
            <a:endParaRPr lang="en-US" u="sng">
              <a:solidFill>
                <a:schemeClr val="bg1">
                  <a:lumMod val="50000"/>
                </a:schemeClr>
              </a:solidFill>
            </a:endParaRPr>
          </a:p>
        </p:txBody>
      </p:sp>
      <p:sp>
        <p:nvSpPr>
          <p:cNvPr id="13" name="Content Placeholder 12"/>
          <p:cNvSpPr>
            <a:spLocks noGrp="1"/>
          </p:cNvSpPr>
          <p:nvPr>
            <p:ph idx="1"/>
          </p:nvPr>
        </p:nvSpPr>
        <p:spPr>
          <a:xfrm>
            <a:off x="241300" y="1083310"/>
            <a:ext cx="11761470" cy="5400040"/>
          </a:xfrm>
        </p:spPr>
        <p:txBody>
          <a:bodyPr>
            <a:noAutofit/>
          </a:bodyPr>
          <a:p>
            <a:pPr marL="0" indent="0">
              <a:buNone/>
            </a:pPr>
            <a:r>
              <a:rPr lang="en-US" sz="2800">
                <a:solidFill>
                  <a:schemeClr val="bg1">
                    <a:lumMod val="95000"/>
                  </a:schemeClr>
                </a:solidFill>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a:t>
            </a:r>
            <a:endParaRPr lang="en-US" sz="2800">
              <a:solidFill>
                <a:schemeClr val="bg1">
                  <a:lumMod val="95000"/>
                </a:schemeClr>
              </a:solidFill>
            </a:endParaRPr>
          </a:p>
          <a:p>
            <a:pPr marL="0" indent="0">
              <a:buNone/>
            </a:pPr>
            <a:r>
              <a:rPr lang="en-US" sz="2800">
                <a:solidFill>
                  <a:schemeClr val="bg1">
                    <a:lumMod val="95000"/>
                  </a:schemeClr>
                </a:solidFill>
              </a:rPr>
              <a:t>in the domain to help the companies increase their overall revenue, profits, improving their marketing strategies and focusing on changing trends in house sales and purchases. </a:t>
            </a:r>
            <a:endParaRPr lang="en-US" sz="2800">
              <a:solidFill>
                <a:schemeClr val="bg1">
                  <a:lumMod val="95000"/>
                </a:schemeClr>
              </a:solidFill>
            </a:endParaRPr>
          </a:p>
          <a:p>
            <a:pPr marL="0" indent="0">
              <a:buNone/>
            </a:pPr>
            <a:r>
              <a:rPr lang="en-US" sz="2800">
                <a:solidFill>
                  <a:schemeClr val="bg1">
                    <a:lumMod val="95000"/>
                  </a:schemeClr>
                </a:solidFill>
              </a:rPr>
              <a:t>Predictive modelling, Market mix modelling, recommendation systems are some of the machine learning techniques used for achieving the business goals for housing </a:t>
            </a:r>
            <a:endParaRPr lang="en-US" sz="2800">
              <a:solidFill>
                <a:schemeClr val="bg1">
                  <a:lumMod val="95000"/>
                </a:schemeClr>
              </a:solidFill>
            </a:endParaRPr>
          </a:p>
          <a:p>
            <a:pPr marL="0" indent="0">
              <a:buNone/>
            </a:pPr>
            <a:r>
              <a:rPr lang="en-US" sz="2800">
                <a:solidFill>
                  <a:schemeClr val="bg1">
                    <a:lumMod val="95000"/>
                  </a:schemeClr>
                </a:solidFill>
              </a:rPr>
              <a:t>companies. Our problem is related to one such housing company.</a:t>
            </a:r>
            <a:endParaRPr lang="en-US" sz="2800">
              <a:solidFill>
                <a:schemeClr val="bg1">
                  <a:lumMod val="9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609600" y="-19685"/>
            <a:ext cx="11535410" cy="1116330"/>
          </a:xfrm>
        </p:spPr>
        <p:txBody>
          <a:bodyPr/>
          <a:p>
            <a:r>
              <a:rPr lang="en-US">
                <a:solidFill>
                  <a:schemeClr val="bg1">
                    <a:lumMod val="65000"/>
                  </a:schemeClr>
                </a:solidFill>
              </a:rPr>
              <a:t>                                    </a:t>
            </a:r>
            <a:r>
              <a:rPr lang="en-US" u="sng">
                <a:solidFill>
                  <a:schemeClr val="bg1">
                    <a:lumMod val="65000"/>
                  </a:schemeClr>
                </a:solidFill>
              </a:rPr>
              <a:t>MODELS WE USED</a:t>
            </a:r>
            <a:endParaRPr lang="en-US" u="sng">
              <a:solidFill>
                <a:schemeClr val="bg1">
                  <a:lumMod val="65000"/>
                </a:schemeClr>
              </a:solidFill>
            </a:endParaRPr>
          </a:p>
        </p:txBody>
      </p:sp>
      <p:sp>
        <p:nvSpPr>
          <p:cNvPr id="3" name="Content Placeholder 2"/>
          <p:cNvSpPr>
            <a:spLocks noGrp="1"/>
          </p:cNvSpPr>
          <p:nvPr>
            <p:ph idx="1"/>
          </p:nvPr>
        </p:nvSpPr>
        <p:spPr/>
        <p:txBody>
          <a:bodyPr/>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Because it is a regression base problem ,we use regressor algorithms.</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Linear Regression.</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Decision Tree Regressor.</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Random Forest Regressor.</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KNeighbor Regressor.</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Randomized Search CV.</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XGBoost Regressor</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US">
                <a:ln w="10160">
                  <a:solidFill>
                    <a:schemeClr val="accent5"/>
                  </a:solidFill>
                  <a:prstDash val="solid"/>
                </a:ln>
                <a:solidFill>
                  <a:srgbClr val="FFFFFF"/>
                </a:solidFill>
                <a:effectLst>
                  <a:outerShdw blurRad="38100" dist="22860" dir="5400000" algn="tl" rotWithShape="0">
                    <a:srgbClr val="000000">
                      <a:alpha val="30000"/>
                    </a:srgbClr>
                  </a:outerShdw>
                </a:effectLst>
              </a:rPr>
              <a:t>                     </a:t>
            </a:r>
            <a:endParaRPr 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40000">
              <a:schemeClr val="accent2">
                <a:lumMod val="75000"/>
              </a:schemeClr>
            </a:gs>
            <a:gs pos="53000">
              <a:srgbClr val="035C7D"/>
            </a:gs>
          </a:gsLst>
          <a:lin ang="13500000" scaled="0"/>
        </a:gradFill>
        <a:effectLst/>
      </p:bgPr>
    </p:bg>
    <p:spTree>
      <p:nvGrpSpPr>
        <p:cNvPr id="1" name=""/>
        <p:cNvGrpSpPr/>
        <p:nvPr/>
      </p:nvGrpSpPr>
      <p:grpSpPr/>
      <p:sp>
        <p:nvSpPr>
          <p:cNvPr id="2" name="Title 1"/>
          <p:cNvSpPr>
            <a:spLocks noGrp="1"/>
          </p:cNvSpPr>
          <p:nvPr>
            <p:ph type="title"/>
          </p:nvPr>
        </p:nvSpPr>
        <p:spPr>
          <a:xfrm>
            <a:off x="609600" y="47625"/>
            <a:ext cx="11535410" cy="733425"/>
          </a:xfrm>
        </p:spPr>
        <p:txBody>
          <a:bodyPr/>
          <a:p>
            <a:r>
              <a:rPr lang="en-US">
                <a:solidFill>
                  <a:schemeClr val="bg1">
                    <a:lumMod val="65000"/>
                  </a:schemeClr>
                </a:solidFill>
              </a:rPr>
              <a:t>                                     </a:t>
            </a:r>
            <a:r>
              <a:rPr lang="en-US" u="sng">
                <a:solidFill>
                  <a:schemeClr val="bg1">
                    <a:lumMod val="65000"/>
                  </a:schemeClr>
                </a:solidFill>
              </a:rPr>
              <a:t>Model's Performances</a:t>
            </a:r>
            <a:r>
              <a:rPr lang="en-US">
                <a:solidFill>
                  <a:schemeClr val="bg1">
                    <a:lumMod val="65000"/>
                  </a:schemeClr>
                </a:solidFill>
              </a:rPr>
              <a:t>                                  </a:t>
            </a:r>
            <a:endParaRPr lang="en-US" u="sng">
              <a:solidFill>
                <a:schemeClr val="bg1">
                  <a:lumMod val="65000"/>
                </a:schemeClr>
              </a:solidFill>
            </a:endParaRPr>
          </a:p>
        </p:txBody>
      </p:sp>
      <p:graphicFrame>
        <p:nvGraphicFramePr>
          <p:cNvPr id="4" name="Content Placeholder 3"/>
          <p:cNvGraphicFramePr/>
          <p:nvPr>
            <p:ph idx="1"/>
            <p:custDataLst>
              <p:tags r:id="rId1"/>
            </p:custDataLst>
          </p:nvPr>
        </p:nvGraphicFramePr>
        <p:xfrm>
          <a:off x="609600" y="1003935"/>
          <a:ext cx="10972800" cy="5781040"/>
        </p:xfrm>
        <a:graphic>
          <a:graphicData uri="http://schemas.openxmlformats.org/drawingml/2006/table">
            <a:tbl>
              <a:tblPr firstRow="1" bandRow="1">
                <a:tableStyleId>{5C22544A-7EE6-4342-B048-85BDC9FD1C3A}</a:tableStyleId>
              </a:tblPr>
              <a:tblGrid>
                <a:gridCol w="3657600"/>
                <a:gridCol w="3657600"/>
                <a:gridCol w="3657600"/>
              </a:tblGrid>
              <a:tr h="759460">
                <a:tc>
                  <a:txBody>
                    <a:bodyPr/>
                    <a:p>
                      <a:pPr>
                        <a:buNone/>
                      </a:pPr>
                      <a:r>
                        <a:rPr lang="en-US"/>
                        <a:t>             </a:t>
                      </a:r>
                      <a:endParaRPr lang="en-US"/>
                    </a:p>
                    <a:p>
                      <a:pPr>
                        <a:buNone/>
                      </a:pPr>
                      <a:r>
                        <a:rPr lang="en-US"/>
                        <a:t>            MODEL  NAME</a:t>
                      </a:r>
                      <a:endParaRPr lang="en-US"/>
                    </a:p>
                  </a:txBody>
                  <a:tcPr/>
                </a:tc>
                <a:tc>
                  <a:txBody>
                    <a:bodyPr/>
                    <a:p>
                      <a:pPr>
                        <a:buNone/>
                      </a:pPr>
                      <a:endParaRPr lang="en-US"/>
                    </a:p>
                    <a:p>
                      <a:pPr>
                        <a:buNone/>
                      </a:pPr>
                      <a:r>
                        <a:rPr lang="en-US"/>
                        <a:t>         ACCURACY SCORE</a:t>
                      </a:r>
                      <a:endParaRPr lang="en-US"/>
                    </a:p>
                  </a:txBody>
                  <a:tcPr/>
                </a:tc>
                <a:tc>
                  <a:txBody>
                    <a:bodyPr/>
                    <a:p>
                      <a:pPr>
                        <a:buNone/>
                      </a:pPr>
                      <a:endParaRPr lang="en-US"/>
                    </a:p>
                    <a:p>
                      <a:pPr>
                        <a:buNone/>
                      </a:pPr>
                      <a:r>
                        <a:rPr lang="en-US"/>
                        <a:t>                   CV SCORE</a:t>
                      </a:r>
                      <a:endParaRPr lang="en-US"/>
                    </a:p>
                  </a:txBody>
                  <a:tcPr/>
                </a:tc>
              </a:tr>
              <a:tr h="759460">
                <a:tc>
                  <a:txBody>
                    <a:bodyPr/>
                    <a:p>
                      <a:pPr>
                        <a:buNone/>
                      </a:pPr>
                      <a:endParaRPr lang="en-US"/>
                    </a:p>
                    <a:p>
                      <a:pPr>
                        <a:buNone/>
                      </a:pPr>
                      <a:r>
                        <a:rPr lang="en-US"/>
                        <a:t>           Linear Regression</a:t>
                      </a:r>
                      <a:endParaRPr lang="en-US"/>
                    </a:p>
                  </a:txBody>
                  <a:tcPr/>
                </a:tc>
                <a:tc>
                  <a:txBody>
                    <a:bodyPr/>
                    <a:p>
                      <a:pPr>
                        <a:buNone/>
                      </a:pPr>
                      <a:endParaRPr lang="en-US"/>
                    </a:p>
                    <a:p>
                      <a:pPr>
                        <a:buNone/>
                      </a:pPr>
                      <a:r>
                        <a:rPr lang="en-US"/>
                        <a:t>          76.45647914163176</a:t>
                      </a:r>
                      <a:endParaRPr lang="en-US"/>
                    </a:p>
                  </a:txBody>
                  <a:tcPr/>
                </a:tc>
                <a:tc>
                  <a:txBody>
                    <a:bodyPr/>
                    <a:p>
                      <a:pPr>
                        <a:buNone/>
                      </a:pPr>
                      <a:r>
                        <a:rPr lang="en-US"/>
                        <a:t> </a:t>
                      </a:r>
                      <a:endParaRPr lang="en-US"/>
                    </a:p>
                    <a:p>
                      <a:pPr>
                        <a:buNone/>
                      </a:pPr>
                      <a:r>
                        <a:rPr lang="en-US"/>
                        <a:t>           78.17395054506335</a:t>
                      </a:r>
                      <a:endParaRPr lang="en-US"/>
                    </a:p>
                  </a:txBody>
                  <a:tcPr/>
                </a:tc>
              </a:tr>
              <a:tr h="759460">
                <a:tc>
                  <a:txBody>
                    <a:bodyPr/>
                    <a:p>
                      <a:pPr>
                        <a:buNone/>
                      </a:pPr>
                      <a:r>
                        <a:rPr lang="en-US"/>
                        <a:t>  </a:t>
                      </a:r>
                      <a:endParaRPr lang="en-US"/>
                    </a:p>
                    <a:p>
                      <a:pPr>
                        <a:buNone/>
                      </a:pPr>
                      <a:r>
                        <a:rPr lang="en-US"/>
                        <a:t>             KNN Regressor</a:t>
                      </a:r>
                      <a:endParaRPr lang="en-US"/>
                    </a:p>
                  </a:txBody>
                  <a:tcPr/>
                </a:tc>
                <a:tc>
                  <a:txBody>
                    <a:bodyPr/>
                    <a:p>
                      <a:pPr>
                        <a:buNone/>
                      </a:pPr>
                      <a:r>
                        <a:rPr lang="en-US"/>
                        <a:t>    </a:t>
                      </a:r>
                      <a:endParaRPr lang="en-US"/>
                    </a:p>
                    <a:p>
                      <a:pPr>
                        <a:buNone/>
                      </a:pPr>
                      <a:r>
                        <a:rPr lang="en-US"/>
                        <a:t>          0.7668626110862068   </a:t>
                      </a:r>
                      <a:endParaRPr lang="en-US"/>
                    </a:p>
                  </a:txBody>
                  <a:tcPr/>
                </a:tc>
                <a:tc>
                  <a:txBody>
                    <a:bodyPr/>
                    <a:p>
                      <a:pPr>
                        <a:buNone/>
                      </a:pPr>
                      <a:endParaRPr lang="en-US"/>
                    </a:p>
                  </a:txBody>
                  <a:tcPr/>
                </a:tc>
              </a:tr>
              <a:tr h="914400">
                <a:tc>
                  <a:txBody>
                    <a:bodyPr/>
                    <a:p>
                      <a:pPr>
                        <a:buNone/>
                      </a:pPr>
                      <a:endParaRPr lang="en-US"/>
                    </a:p>
                    <a:p>
                      <a:pPr>
                        <a:buNone/>
                      </a:pPr>
                      <a:r>
                        <a:rPr lang="en-US"/>
                        <a:t>      Decision Tree Regressor</a:t>
                      </a:r>
                      <a:endParaRPr lang="en-US"/>
                    </a:p>
                    <a:p>
                      <a:pPr>
                        <a:buNone/>
                      </a:pPr>
                      <a:r>
                        <a:rPr lang="en-US"/>
                        <a:t> </a:t>
                      </a:r>
                      <a:endParaRPr lang="en-US"/>
                    </a:p>
                  </a:txBody>
                  <a:tcPr/>
                </a:tc>
                <a:tc>
                  <a:txBody>
                    <a:bodyPr/>
                    <a:p>
                      <a:pPr>
                        <a:buNone/>
                      </a:pPr>
                      <a:endParaRPr lang="en-US"/>
                    </a:p>
                    <a:p>
                      <a:pPr>
                        <a:buNone/>
                      </a:pPr>
                      <a:r>
                        <a:rPr lang="en-US"/>
                        <a:t>          0.7447404685606169</a:t>
                      </a:r>
                      <a:endParaRPr lang="en-US"/>
                    </a:p>
                  </a:txBody>
                  <a:tcPr/>
                </a:tc>
                <a:tc>
                  <a:txBody>
                    <a:bodyPr/>
                    <a:p>
                      <a:pPr>
                        <a:buNone/>
                      </a:pPr>
                      <a:endParaRPr lang="en-US"/>
                    </a:p>
                    <a:p>
                      <a:pPr>
                        <a:buNone/>
                      </a:pPr>
                      <a:r>
                        <a:rPr lang="en-US"/>
                        <a:t>           62.328909662879674</a:t>
                      </a:r>
                      <a:endParaRPr lang="en-US"/>
                    </a:p>
                  </a:txBody>
                  <a:tcPr/>
                </a:tc>
              </a:tr>
              <a:tr h="759460">
                <a:tc>
                  <a:txBody>
                    <a:bodyPr/>
                    <a:p>
                      <a:pPr>
                        <a:buNone/>
                      </a:pPr>
                      <a:endParaRPr lang="en-US"/>
                    </a:p>
                    <a:p>
                      <a:pPr>
                        <a:buNone/>
                      </a:pPr>
                      <a:r>
                        <a:rPr lang="en-US"/>
                        <a:t>    Random Forest Regressor</a:t>
                      </a:r>
                      <a:endParaRPr lang="en-US"/>
                    </a:p>
                  </a:txBody>
                  <a:tcPr/>
                </a:tc>
                <a:tc>
                  <a:txBody>
                    <a:bodyPr/>
                    <a:p>
                      <a:pPr>
                        <a:buNone/>
                      </a:pPr>
                      <a:endParaRPr lang="en-US"/>
                    </a:p>
                    <a:p>
                      <a:pPr>
                        <a:buNone/>
                      </a:pPr>
                      <a:r>
                        <a:rPr lang="en-US"/>
                        <a:t>          71.39893543047012</a:t>
                      </a:r>
                      <a:endParaRPr lang="en-US"/>
                    </a:p>
                  </a:txBody>
                  <a:tcPr/>
                </a:tc>
                <a:tc>
                  <a:txBody>
                    <a:bodyPr/>
                    <a:p>
                      <a:pPr>
                        <a:buNone/>
                      </a:pPr>
                      <a:r>
                        <a:rPr lang="en-US"/>
                        <a:t>   </a:t>
                      </a:r>
                      <a:endParaRPr lang="en-US"/>
                    </a:p>
                    <a:p>
                      <a:pPr>
                        <a:buNone/>
                      </a:pPr>
                      <a:r>
                        <a:rPr lang="en-US"/>
                        <a:t>            75.90491249318563</a:t>
                      </a:r>
                      <a:endParaRPr lang="en-US"/>
                    </a:p>
                  </a:txBody>
                  <a:tcPr/>
                </a:tc>
              </a:tr>
              <a:tr h="914400">
                <a:tc>
                  <a:txBody>
                    <a:bodyPr/>
                    <a:p>
                      <a:pPr>
                        <a:buNone/>
                      </a:pPr>
                      <a:endParaRPr lang="en-US"/>
                    </a:p>
                    <a:p>
                      <a:pPr>
                        <a:buNone/>
                      </a:pPr>
                      <a:r>
                        <a:rPr lang="en-US"/>
                        <a:t>      Randomized Search CV</a:t>
                      </a:r>
                      <a:endParaRPr lang="en-US"/>
                    </a:p>
                    <a:p>
                      <a:pPr>
                        <a:buNone/>
                      </a:pPr>
                      <a:r>
                        <a:rPr lang="en-US"/>
                        <a:t> </a:t>
                      </a:r>
                      <a:endParaRPr lang="en-US"/>
                    </a:p>
                  </a:txBody>
                  <a:tcPr/>
                </a:tc>
                <a:tc>
                  <a:txBody>
                    <a:bodyPr/>
                    <a:p>
                      <a:pPr>
                        <a:buNone/>
                      </a:pPr>
                      <a:endParaRPr lang="en-US"/>
                    </a:p>
                    <a:p>
                      <a:pPr>
                        <a:buNone/>
                      </a:pPr>
                      <a:r>
                        <a:rPr lang="en-US"/>
                        <a:t>          0.9536002035642823</a:t>
                      </a:r>
                      <a:endParaRPr lang="en-US"/>
                    </a:p>
                  </a:txBody>
                  <a:tcPr/>
                </a:tc>
                <a:tc>
                  <a:txBody>
                    <a:bodyPr/>
                    <a:p>
                      <a:pPr>
                        <a:buNone/>
                      </a:pPr>
                      <a:r>
                        <a:rPr lang="en-US"/>
                        <a:t>          </a:t>
                      </a:r>
                      <a:endParaRPr lang="en-US"/>
                    </a:p>
                    <a:p>
                      <a:pPr>
                        <a:buNone/>
                      </a:pPr>
                      <a:r>
                        <a:rPr lang="en-US"/>
                        <a:t>            75.90491249318563</a:t>
                      </a:r>
                      <a:endParaRPr lang="en-US"/>
                    </a:p>
                  </a:txBody>
                  <a:tcPr/>
                </a:tc>
              </a:tr>
              <a:tr h="914400">
                <a:tc>
                  <a:txBody>
                    <a:bodyPr/>
                    <a:p>
                      <a:pPr>
                        <a:buNone/>
                      </a:pPr>
                      <a:endParaRPr lang="en-US"/>
                    </a:p>
                    <a:p>
                      <a:pPr>
                        <a:buNone/>
                      </a:pPr>
                      <a:r>
                        <a:rPr lang="en-US"/>
                        <a:t>          XGBoost Regressor</a:t>
                      </a:r>
                      <a:endParaRPr lang="en-US"/>
                    </a:p>
                  </a:txBody>
                  <a:tcPr/>
                </a:tc>
                <a:tc>
                  <a:txBody>
                    <a:bodyPr/>
                    <a:p>
                      <a:pPr>
                        <a:buNone/>
                      </a:pPr>
                      <a:endParaRPr lang="en-US"/>
                    </a:p>
                    <a:p>
                      <a:pPr>
                        <a:buNone/>
                      </a:pPr>
                      <a:r>
                        <a:rPr lang="en-US"/>
                        <a:t>           0.999996892365239</a:t>
                      </a:r>
                      <a:endParaRPr lang="en-US"/>
                    </a:p>
                    <a:p>
                      <a:pPr>
                        <a:buNone/>
                      </a:pPr>
                      <a:endParaRPr lang="en-US"/>
                    </a:p>
                  </a:txBody>
                  <a:tcPr/>
                </a:tc>
                <a:tc>
                  <a:txBody>
                    <a:bodyPr/>
                    <a:p>
                      <a:pPr>
                        <a:buNone/>
                      </a:pPr>
                      <a:r>
                        <a:rPr lang="en-US"/>
                        <a:t>      </a:t>
                      </a:r>
                      <a:endParaRPr lang="en-US"/>
                    </a:p>
                    <a:p>
                      <a:pPr>
                        <a:buNone/>
                      </a:pPr>
                      <a:r>
                        <a:rPr lang="en-US"/>
                        <a:t>            0.7831118690758827</a:t>
                      </a:r>
                      <a:endParaRPr lang="en-US"/>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609600" y="20320"/>
            <a:ext cx="11535410" cy="888365"/>
          </a:xfrm>
        </p:spPr>
        <p:txBody>
          <a:bodyPr/>
          <a:p>
            <a:r>
              <a:rPr lang="en-US"/>
              <a:t>                                              </a:t>
            </a:r>
            <a:r>
              <a:rPr lang="en-US" u="sng">
                <a:solidFill>
                  <a:schemeClr val="bg1">
                    <a:lumMod val="50000"/>
                  </a:schemeClr>
                </a:solidFill>
              </a:rPr>
              <a:t>Finalizing Model</a:t>
            </a:r>
            <a:endParaRPr lang="en-US" u="sng">
              <a:solidFill>
                <a:schemeClr val="bg1">
                  <a:lumMod val="50000"/>
                </a:schemeClr>
              </a:solidFill>
            </a:endParaRPr>
          </a:p>
        </p:txBody>
      </p:sp>
      <p:sp>
        <p:nvSpPr>
          <p:cNvPr id="3" name="Content Placeholder 2"/>
          <p:cNvSpPr>
            <a:spLocks noGrp="1"/>
          </p:cNvSpPr>
          <p:nvPr>
            <p:ph idx="1"/>
          </p:nvPr>
        </p:nvSpPr>
        <p:spPr>
          <a:xfrm>
            <a:off x="609600" y="908050"/>
            <a:ext cx="10972800" cy="5794375"/>
          </a:xfrm>
        </p:spPr>
        <p:txBody>
          <a:bodyPr/>
          <a:p>
            <a:r>
              <a:rPr lang="en-US">
                <a:solidFill>
                  <a:schemeClr val="bg1"/>
                </a:solidFill>
              </a:rPr>
              <a:t>So based on the accuracy score and cross validation score , we can say the XGBoost Algorithm based model is working well on data .</a:t>
            </a:r>
            <a:endParaRPr lang="en-US">
              <a:solidFill>
                <a:schemeClr val="bg1"/>
              </a:solidFill>
            </a:endParaRPr>
          </a:p>
          <a:p>
            <a:r>
              <a:rPr lang="en-US">
                <a:solidFill>
                  <a:schemeClr val="bg1"/>
                </a:solidFill>
              </a:rPr>
              <a:t>So we decide to finalize the XGBoost based model.</a:t>
            </a:r>
            <a:endParaRPr lang="en-US">
              <a:solidFill>
                <a:schemeClr val="bg1"/>
              </a:solidFill>
            </a:endParaRPr>
          </a:p>
          <a:p>
            <a:pPr marL="0" indent="0">
              <a:buNone/>
            </a:pPr>
            <a:endParaRPr lang="en-US"/>
          </a:p>
          <a:p>
            <a:pPr marL="0" indent="0">
              <a:buNone/>
            </a:pPr>
            <a:r>
              <a:rPr lang="en-US"/>
              <a:t>     </a:t>
            </a:r>
            <a:endParaRPr lang="en-US"/>
          </a:p>
        </p:txBody>
      </p:sp>
      <p:pic>
        <p:nvPicPr>
          <p:cNvPr id="5" name="Picture 4" descr="Screen Shot 2022-05-19 at 7.08.49 PM"/>
          <p:cNvPicPr>
            <a:picLocks noChangeAspect="1"/>
          </p:cNvPicPr>
          <p:nvPr/>
        </p:nvPicPr>
        <p:blipFill>
          <a:blip r:embed="rId2"/>
          <a:stretch>
            <a:fillRect/>
          </a:stretch>
        </p:blipFill>
        <p:spPr>
          <a:xfrm>
            <a:off x="1230630" y="3023870"/>
            <a:ext cx="7181850" cy="12941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73660"/>
            <a:ext cx="11495405" cy="740410"/>
          </a:xfrm>
        </p:spPr>
        <p:txBody>
          <a:bodyPr/>
          <a:p>
            <a:r>
              <a:rPr lang="en-US"/>
              <a:t>                                                       </a:t>
            </a:r>
            <a:r>
              <a:rPr lang="en-US" u="sng">
                <a:solidFill>
                  <a:schemeClr val="bg1">
                    <a:lumMod val="50000"/>
                  </a:schemeClr>
                </a:solidFill>
              </a:rPr>
              <a:t>conclusion</a:t>
            </a:r>
            <a:endParaRPr lang="en-US" u="sng">
              <a:solidFill>
                <a:schemeClr val="bg1">
                  <a:lumMod val="50000"/>
                </a:schemeClr>
              </a:solidFill>
            </a:endParaRPr>
          </a:p>
        </p:txBody>
      </p:sp>
      <p:pic>
        <p:nvPicPr>
          <p:cNvPr id="4" name="Picture 3" descr="Screen Shot 2022-05-19 at 6.46.04 PM"/>
          <p:cNvPicPr>
            <a:picLocks noChangeAspect="1"/>
          </p:cNvPicPr>
          <p:nvPr/>
        </p:nvPicPr>
        <p:blipFill>
          <a:blip r:embed="rId1"/>
          <a:stretch>
            <a:fillRect/>
          </a:stretch>
        </p:blipFill>
        <p:spPr>
          <a:xfrm>
            <a:off x="153035" y="814070"/>
            <a:ext cx="12879705" cy="56540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34620" y="4255770"/>
            <a:ext cx="11990705" cy="2409825"/>
          </a:xfrm>
        </p:spPr>
        <p:txBody>
          <a:bodyPr/>
          <a:p>
            <a:r>
              <a:rPr lang="en-US" sz="720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endParaRPr lang="en-US" sz="7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p:sp>
        <p:nvSpPr>
          <p:cNvPr id="2" name="Title 1"/>
          <p:cNvSpPr>
            <a:spLocks noGrp="1"/>
          </p:cNvSpPr>
          <p:nvPr>
            <p:ph type="title"/>
          </p:nvPr>
        </p:nvSpPr>
        <p:spPr>
          <a:xfrm>
            <a:off x="570230" y="-227965"/>
            <a:ext cx="11012170" cy="1310640"/>
          </a:xfrm>
        </p:spPr>
        <p:txBody>
          <a:bodyPr/>
          <a:p>
            <a:r>
              <a:rPr lang="en-US" u="sng">
                <a:solidFill>
                  <a:schemeClr val="bg1">
                    <a:lumMod val="50000"/>
                  </a:schemeClr>
                </a:solidFill>
              </a:rPr>
              <a:t>Problem Statement</a:t>
            </a:r>
            <a:endParaRPr lang="en-US" u="sng">
              <a:solidFill>
                <a:schemeClr val="bg1">
                  <a:lumMod val="50000"/>
                </a:schemeClr>
              </a:solidFill>
            </a:endParaRPr>
          </a:p>
        </p:txBody>
      </p:sp>
      <p:sp>
        <p:nvSpPr>
          <p:cNvPr id="3" name="Content Placeholder 2"/>
          <p:cNvSpPr>
            <a:spLocks noGrp="1"/>
          </p:cNvSpPr>
          <p:nvPr>
            <p:ph idx="1"/>
          </p:nvPr>
        </p:nvSpPr>
        <p:spPr>
          <a:xfrm>
            <a:off x="122555" y="1083310"/>
            <a:ext cx="11959590" cy="5400040"/>
          </a:xfrm>
        </p:spPr>
        <p:txBody>
          <a:bodyPr>
            <a:noAutofit/>
          </a:bodyPr>
          <a:p>
            <a:pPr marL="0" indent="0">
              <a:buNone/>
            </a:pPr>
            <a:r>
              <a:rPr lang="en-US" sz="2800">
                <a:solidFill>
                  <a:schemeClr val="bg1"/>
                </a:solidFill>
              </a:rPr>
              <a:t>A US-based housing company named Surprise Housing has decided to enter the Australian market. The company uses data analytics to purchase houses at a price below their actual values and flip them at a higher price. </a:t>
            </a:r>
            <a:endParaRPr lang="en-US" sz="2800">
              <a:solidFill>
                <a:schemeClr val="bg1"/>
              </a:solidFill>
            </a:endParaRPr>
          </a:p>
          <a:p>
            <a:pPr marL="0" indent="0">
              <a:buNone/>
            </a:pPr>
            <a:r>
              <a:rPr lang="en-US" sz="2800">
                <a:solidFill>
                  <a:schemeClr val="bg1"/>
                </a:solidFill>
              </a:rPr>
              <a:t>For the same purpose, the company has collected a data set from the sale of houses in Australia. </a:t>
            </a:r>
            <a:endParaRPr lang="en-US" sz="2800">
              <a:solidFill>
                <a:schemeClr val="bg1"/>
              </a:solidFill>
            </a:endParaRPr>
          </a:p>
          <a:p>
            <a:pPr marL="0" indent="0">
              <a:buNone/>
            </a:pPr>
            <a:r>
              <a:rPr lang="en-US" sz="2800">
                <a:solidFill>
                  <a:schemeClr val="bg1"/>
                </a:solidFill>
              </a:rPr>
              <a:t>The company is looking at prospective properties to buy houses to enter the market. You are required to build a model using Machine Learning in order to predict the actual value of the prospective properties and decide whether to invest </a:t>
            </a:r>
            <a:endParaRPr lang="en-US" sz="2800">
              <a:solidFill>
                <a:schemeClr val="bg1"/>
              </a:solidFill>
            </a:endParaRPr>
          </a:p>
          <a:p>
            <a:pPr marL="0" indent="0">
              <a:buNone/>
            </a:pPr>
            <a:r>
              <a:rPr lang="en-US" sz="2800">
                <a:solidFill>
                  <a:schemeClr val="bg1"/>
                </a:solidFill>
              </a:rPr>
              <a:t>in them or not. </a:t>
            </a:r>
            <a:endParaRPr lang="en-US" sz="2800">
              <a:solidFill>
                <a:schemeClr val="bg1"/>
              </a:solidFill>
            </a:endParaRPr>
          </a:p>
          <a:p>
            <a:pPr marL="0" indent="0">
              <a:buNone/>
            </a:pPr>
            <a:r>
              <a:rPr lang="en-US" sz="2800">
                <a:solidFill>
                  <a:schemeClr val="bg1"/>
                </a:solidFill>
              </a:rPr>
              <a:t>For this company wants to know:</a:t>
            </a:r>
            <a:endParaRPr lang="en-US" sz="2800">
              <a:solidFill>
                <a:schemeClr val="bg1"/>
              </a:solidFill>
            </a:endParaRPr>
          </a:p>
          <a:p>
            <a:pPr marL="0" indent="0">
              <a:buNone/>
            </a:pPr>
            <a:r>
              <a:rPr lang="en-US" sz="2800">
                <a:solidFill>
                  <a:schemeClr val="bg1"/>
                </a:solidFill>
              </a:rPr>
              <a:t>• Which variables are important to predict the price of variable?</a:t>
            </a:r>
            <a:endParaRPr lang="en-US" sz="2800">
              <a:solidFill>
                <a:schemeClr val="bg1"/>
              </a:solidFill>
            </a:endParaRPr>
          </a:p>
          <a:p>
            <a:pPr marL="0" indent="0">
              <a:buNone/>
            </a:pPr>
            <a:r>
              <a:rPr lang="en-US" sz="2800">
                <a:solidFill>
                  <a:schemeClr val="bg1"/>
                </a:solidFill>
              </a:rPr>
              <a:t>• How do these variables describe the price of the house?</a:t>
            </a:r>
            <a:endParaRPr lang="en-US" sz="28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967220" y="-167005"/>
            <a:ext cx="5217795" cy="1504950"/>
          </a:xfrm>
        </p:spPr>
        <p:txBody>
          <a:bodyPr/>
          <a:p>
            <a:r>
              <a:rPr lang="en-US"/>
              <a:t>                                    </a:t>
            </a:r>
            <a:r>
              <a:rPr lang="en-US">
                <a:solidFill>
                  <a:srgbClr val="FF0000"/>
                </a:solidFill>
              </a:rPr>
              <a:t>DATA BRIEFING</a:t>
            </a:r>
            <a:endParaRPr lang="en-US">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598805" y="233680"/>
            <a:ext cx="10994390" cy="6517640"/>
          </a:xfrm>
        </p:spPr>
        <p:txBody>
          <a:bodyPr>
            <a:normAutofit fontScale="90000" lnSpcReduction="20000"/>
          </a:bodyPr>
          <a:p>
            <a:pPr marL="0" indent="0">
              <a:buNone/>
            </a:pPr>
            <a:r>
              <a:rPr lang="en-US">
                <a:solidFill>
                  <a:schemeClr val="accent1"/>
                </a:solidFill>
              </a:rPr>
              <a:t>The data has two sets  (test.csv, train.csv). Model have to train on train.csv dataset and predict on test.csv dataset.</a:t>
            </a:r>
            <a:endParaRPr lang="en-US">
              <a:solidFill>
                <a:schemeClr val="accent1"/>
              </a:solidFill>
            </a:endParaRPr>
          </a:p>
          <a:p>
            <a:pPr marL="0" indent="0">
              <a:buNone/>
            </a:pPr>
            <a:r>
              <a:rPr lang="en-US">
                <a:solidFill>
                  <a:schemeClr val="accent2">
                    <a:lumMod val="60000"/>
                    <a:lumOff val="40000"/>
                  </a:schemeClr>
                </a:solidFill>
              </a:rPr>
              <a:t>Train data contains 1168 entries each having 81 variables.</a:t>
            </a:r>
            <a:endParaRPr lang="en-US">
              <a:solidFill>
                <a:schemeClr val="accent2">
                  <a:lumMod val="60000"/>
                  <a:lumOff val="40000"/>
                </a:schemeClr>
              </a:solidFill>
            </a:endParaRPr>
          </a:p>
          <a:p>
            <a:pPr marL="0" indent="0">
              <a:buNone/>
            </a:pPr>
            <a:r>
              <a:rPr lang="en-US">
                <a:solidFill>
                  <a:schemeClr val="accent2">
                    <a:lumMod val="60000"/>
                    <a:lumOff val="40000"/>
                  </a:schemeClr>
                </a:solidFill>
              </a:rPr>
              <a:t>Test data contains 292 entries each having 80 variables.</a:t>
            </a:r>
            <a:endParaRPr lang="en-US">
              <a:solidFill>
                <a:schemeClr val="accent2">
                  <a:lumMod val="60000"/>
                  <a:lumOff val="40000"/>
                </a:schemeClr>
              </a:solidFill>
            </a:endParaRPr>
          </a:p>
          <a:p>
            <a:pPr marL="0" indent="0">
              <a:buNone/>
            </a:pPr>
            <a:r>
              <a:rPr lang="en-US">
                <a:solidFill>
                  <a:srgbClr val="FFC000"/>
                </a:solidFill>
              </a:rPr>
              <a:t>Train data have 4460 null values.</a:t>
            </a:r>
            <a:endParaRPr lang="en-US">
              <a:solidFill>
                <a:srgbClr val="FFC000"/>
              </a:solidFill>
            </a:endParaRPr>
          </a:p>
          <a:p>
            <a:pPr marL="0" indent="0">
              <a:buNone/>
            </a:pPr>
            <a:r>
              <a:rPr lang="en-US">
                <a:solidFill>
                  <a:srgbClr val="FFC000"/>
                </a:solidFill>
              </a:rPr>
              <a:t>Test data have 1407 null values.</a:t>
            </a:r>
            <a:endParaRPr lang="en-US">
              <a:solidFill>
                <a:srgbClr val="FFC000"/>
              </a:solidFill>
            </a:endParaRPr>
          </a:p>
          <a:p>
            <a:pPr marL="0" indent="0">
              <a:buNone/>
            </a:pPr>
            <a:r>
              <a:rPr lang="en-US">
                <a:solidFill>
                  <a:schemeClr val="accent1">
                    <a:lumMod val="20000"/>
                    <a:lumOff val="80000"/>
                  </a:schemeClr>
                </a:solidFill>
              </a:rPr>
              <a:t>Both Data set have no duplicate values.</a:t>
            </a:r>
            <a:endParaRPr lang="en-US">
              <a:solidFill>
                <a:schemeClr val="accent1">
                  <a:lumMod val="20000"/>
                  <a:lumOff val="80000"/>
                </a:schemeClr>
              </a:solidFill>
            </a:endParaRPr>
          </a:p>
          <a:p>
            <a:pPr marL="0" indent="0">
              <a:buNone/>
            </a:pPr>
            <a:r>
              <a:rPr lang="en-US">
                <a:solidFill>
                  <a:schemeClr val="accent3">
                    <a:lumMod val="95000"/>
                  </a:schemeClr>
                </a:solidFill>
              </a:rPr>
              <a:t>Both Data sets are of “Object ” type.</a:t>
            </a:r>
            <a:endParaRPr lang="en-US">
              <a:solidFill>
                <a:schemeClr val="accent3">
                  <a:lumMod val="95000"/>
                </a:schemeClr>
              </a:solidFill>
            </a:endParaRPr>
          </a:p>
          <a:p>
            <a:pPr marL="0" indent="0">
              <a:buNone/>
            </a:pPr>
            <a:r>
              <a:rPr lang="en-US">
                <a:solidFill>
                  <a:srgbClr val="FF0000"/>
                </a:solidFill>
              </a:rPr>
              <a:t>Train data --- dtypes: float64(3), int64(35), object(43)</a:t>
            </a:r>
            <a:endParaRPr lang="en-US">
              <a:solidFill>
                <a:srgbClr val="FF0000"/>
              </a:solidFill>
            </a:endParaRPr>
          </a:p>
          <a:p>
            <a:pPr marL="0" indent="0">
              <a:buNone/>
            </a:pPr>
            <a:r>
              <a:rPr lang="en-US">
                <a:solidFill>
                  <a:srgbClr val="FF0000"/>
                </a:solidFill>
              </a:rPr>
              <a:t>memory usage: 739.2+ KB</a:t>
            </a:r>
            <a:endParaRPr lang="en-US">
              <a:solidFill>
                <a:srgbClr val="FF0000"/>
              </a:solidFill>
            </a:endParaRPr>
          </a:p>
          <a:p>
            <a:pPr marL="0" indent="0">
              <a:buNone/>
            </a:pPr>
            <a:r>
              <a:rPr lang="en-US">
                <a:solidFill>
                  <a:srgbClr val="FF0000"/>
                </a:solidFill>
              </a:rPr>
              <a:t>Test data --- dtypes: float64(4), int64(34), object(42)</a:t>
            </a:r>
            <a:endParaRPr lang="en-US">
              <a:solidFill>
                <a:srgbClr val="FF0000"/>
              </a:solidFill>
            </a:endParaRPr>
          </a:p>
          <a:p>
            <a:pPr marL="0" indent="0">
              <a:buNone/>
            </a:pPr>
            <a:r>
              <a:rPr lang="en-US">
                <a:solidFill>
                  <a:srgbClr val="FF0000"/>
                </a:solidFill>
              </a:rPr>
              <a:t>memory usage: 182.6+ KB</a:t>
            </a:r>
            <a:endParaRPr lang="en-US">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457700" y="274955"/>
            <a:ext cx="7701280" cy="1143000"/>
          </a:xfrm>
        </p:spPr>
        <p:txBody>
          <a:bodyPr/>
          <a:p>
            <a:r>
              <a:rPr lang="en-US"/>
              <a:t>      Exploratery Data Analysis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4CD68"/>
            </a:gs>
            <a:gs pos="100000">
              <a:srgbClr val="035C7D"/>
            </a:gs>
          </a:gsLst>
          <a:lin ang="5400000" scaled="0"/>
        </a:gradFill>
        <a:effectLst/>
      </p:bgPr>
    </p:bg>
    <p:spTree>
      <p:nvGrpSpPr>
        <p:cNvPr id="1" name=""/>
        <p:cNvGrpSpPr/>
        <p:nvPr/>
      </p:nvGrpSpPr>
      <p:grpSpPr/>
      <p:sp>
        <p:nvSpPr>
          <p:cNvPr id="3" name="Content Placeholder 2"/>
          <p:cNvSpPr>
            <a:spLocks noGrp="1"/>
          </p:cNvSpPr>
          <p:nvPr>
            <p:ph idx="1"/>
          </p:nvPr>
        </p:nvSpPr>
        <p:spPr>
          <a:xfrm>
            <a:off x="46990" y="45085"/>
            <a:ext cx="12138660" cy="6792595"/>
          </a:xfrm>
        </p:spPr>
        <p:txBody>
          <a:bodyPr/>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4" name="Flowchart: Terminator 3"/>
          <p:cNvSpPr/>
          <p:nvPr/>
        </p:nvSpPr>
        <p:spPr>
          <a:xfrm>
            <a:off x="711835" y="712470"/>
            <a:ext cx="2843530" cy="7105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Flowchart: Terminator 4"/>
          <p:cNvSpPr/>
          <p:nvPr/>
        </p:nvSpPr>
        <p:spPr>
          <a:xfrm>
            <a:off x="711835" y="3531870"/>
            <a:ext cx="2843530" cy="71056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Flowchart: Alternate Process 5"/>
          <p:cNvSpPr/>
          <p:nvPr/>
        </p:nvSpPr>
        <p:spPr>
          <a:xfrm>
            <a:off x="5774055" y="1423035"/>
            <a:ext cx="4653915" cy="1452245"/>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5774055" y="4037330"/>
            <a:ext cx="4653915" cy="1609090"/>
          </a:xfrm>
          <a:prstGeom prst="flowChartAlternateProcess">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1020445" y="883285"/>
            <a:ext cx="2226310" cy="368300"/>
          </a:xfrm>
          <a:prstGeom prst="rect">
            <a:avLst/>
          </a:prstGeom>
          <a:noFill/>
        </p:spPr>
        <p:txBody>
          <a:bodyPr wrap="square" rtlCol="0">
            <a:spAutoFit/>
          </a:bodyPr>
          <a:p>
            <a:r>
              <a:rPr lang="en-US"/>
              <a:t>      Train Data</a:t>
            </a:r>
            <a:endParaRPr lang="en-US"/>
          </a:p>
        </p:txBody>
      </p:sp>
      <p:sp>
        <p:nvSpPr>
          <p:cNvPr id="9" name="Text Box 8"/>
          <p:cNvSpPr txBox="1"/>
          <p:nvPr/>
        </p:nvSpPr>
        <p:spPr>
          <a:xfrm>
            <a:off x="899160" y="3703320"/>
            <a:ext cx="2347595" cy="368300"/>
          </a:xfrm>
          <a:prstGeom prst="rect">
            <a:avLst/>
          </a:prstGeom>
          <a:noFill/>
        </p:spPr>
        <p:txBody>
          <a:bodyPr wrap="square" rtlCol="0">
            <a:spAutoFit/>
          </a:bodyPr>
          <a:p>
            <a:r>
              <a:rPr lang="en-US"/>
              <a:t>         Test Data</a:t>
            </a:r>
            <a:endParaRPr lang="en-US"/>
          </a:p>
        </p:txBody>
      </p:sp>
      <p:cxnSp>
        <p:nvCxnSpPr>
          <p:cNvPr id="10" name="Elbow Connector 9"/>
          <p:cNvCxnSpPr>
            <a:stCxn id="4" idx="3"/>
          </p:cNvCxnSpPr>
          <p:nvPr/>
        </p:nvCxnSpPr>
        <p:spPr>
          <a:xfrm>
            <a:off x="3555365" y="1068070"/>
            <a:ext cx="2185035" cy="1038860"/>
          </a:xfrm>
          <a:prstGeom prst="bentConnector3">
            <a:avLst>
              <a:gd name="adj1" fmla="val 50015"/>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cxnSp>
        <p:nvCxnSpPr>
          <p:cNvPr id="11" name="Elbow Connector 10"/>
          <p:cNvCxnSpPr/>
          <p:nvPr/>
        </p:nvCxnSpPr>
        <p:spPr>
          <a:xfrm>
            <a:off x="3595370" y="3903980"/>
            <a:ext cx="2178685" cy="1046480"/>
          </a:xfrm>
          <a:prstGeom prst="bentConnector3">
            <a:avLst>
              <a:gd name="adj1" fmla="val 50014"/>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12" name="Text Box 11"/>
          <p:cNvSpPr txBox="1"/>
          <p:nvPr/>
        </p:nvSpPr>
        <p:spPr>
          <a:xfrm rot="16200000">
            <a:off x="7426325" y="170815"/>
            <a:ext cx="1567815" cy="3554095"/>
          </a:xfrm>
          <a:prstGeom prst="rect">
            <a:avLst/>
          </a:prstGeom>
          <a:noFill/>
        </p:spPr>
        <p:txBody>
          <a:bodyPr vert="eaVert" wrap="square" rtlCol="0">
            <a:spAutoFit/>
          </a:bodyPr>
          <a:p>
            <a:endParaRPr lang="en-US"/>
          </a:p>
          <a:p>
            <a:r>
              <a:rPr lang="en-US"/>
              <a:t>Numerical Features Count 38</a:t>
            </a:r>
            <a:endParaRPr lang="en-US"/>
          </a:p>
          <a:p>
            <a:r>
              <a:rPr lang="en-US"/>
              <a:t>Discrete feature Count 18</a:t>
            </a:r>
            <a:endParaRPr lang="en-US"/>
          </a:p>
          <a:p>
            <a:r>
              <a:rPr lang="en-US"/>
              <a:t>Continuous feature Count 20</a:t>
            </a:r>
            <a:endParaRPr lang="en-US"/>
          </a:p>
          <a:p>
            <a:r>
              <a:rPr lang="en-US"/>
              <a:t>Categorical feature Count 43</a:t>
            </a:r>
            <a:endParaRPr lang="en-US"/>
          </a:p>
        </p:txBody>
      </p:sp>
      <p:sp>
        <p:nvSpPr>
          <p:cNvPr id="13" name="Text Box 12"/>
          <p:cNvSpPr txBox="1"/>
          <p:nvPr/>
        </p:nvSpPr>
        <p:spPr>
          <a:xfrm>
            <a:off x="5990590" y="4242435"/>
            <a:ext cx="3902710" cy="1198880"/>
          </a:xfrm>
          <a:prstGeom prst="rect">
            <a:avLst/>
          </a:prstGeom>
          <a:noFill/>
        </p:spPr>
        <p:txBody>
          <a:bodyPr wrap="square" rtlCol="0">
            <a:spAutoFit/>
          </a:bodyPr>
          <a:p>
            <a:r>
              <a:rPr lang="en-US"/>
              <a:t>Numerical Features Count 38</a:t>
            </a:r>
            <a:endParaRPr lang="en-US"/>
          </a:p>
          <a:p>
            <a:r>
              <a:rPr lang="en-US"/>
              <a:t>Discrete feature Count 20</a:t>
            </a:r>
            <a:endParaRPr lang="en-US"/>
          </a:p>
          <a:p>
            <a:r>
              <a:rPr lang="en-US"/>
              <a:t>Continuous feature Count 18</a:t>
            </a:r>
            <a:endParaRPr lang="en-US"/>
          </a:p>
          <a:p>
            <a:r>
              <a:rPr lang="en-US"/>
              <a:t>Categorical feature Count 42</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3655" y="31115"/>
            <a:ext cx="12124690" cy="6792595"/>
          </a:xfrm>
        </p:spPr>
        <p:txBody>
          <a:bodyPr/>
          <a:p>
            <a:endParaRPr lang="en-US"/>
          </a:p>
        </p:txBody>
      </p:sp>
      <p:sp>
        <p:nvSpPr>
          <p:cNvPr id="4" name="Quad Arrow 3"/>
          <p:cNvSpPr/>
          <p:nvPr/>
        </p:nvSpPr>
        <p:spPr>
          <a:xfrm>
            <a:off x="3065145" y="1718310"/>
            <a:ext cx="5833745" cy="3278505"/>
          </a:xfrm>
          <a:prstGeom prst="quadArrow">
            <a:avLst>
              <a:gd name="adj1" fmla="val 36192"/>
              <a:gd name="adj2" fmla="val 22500"/>
              <a:gd name="adj3" fmla="val 225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5" name="Text Box 4"/>
          <p:cNvSpPr txBox="1"/>
          <p:nvPr/>
        </p:nvSpPr>
        <p:spPr>
          <a:xfrm>
            <a:off x="4251960" y="3244850"/>
            <a:ext cx="3459480" cy="368300"/>
          </a:xfrm>
          <a:prstGeom prst="rect">
            <a:avLst/>
          </a:prstGeom>
          <a:noFill/>
        </p:spPr>
        <p:txBody>
          <a:bodyPr wrap="square" rtlCol="0">
            <a:spAutoFit/>
          </a:bodyPr>
          <a:p>
            <a:r>
              <a:rPr lang="en-US"/>
              <a:t>Correlation with Target Variable</a:t>
            </a:r>
            <a:endParaRPr lang="en-US"/>
          </a:p>
        </p:txBody>
      </p:sp>
      <p:sp>
        <p:nvSpPr>
          <p:cNvPr id="6" name="Flowchart: Alternate Process 5"/>
          <p:cNvSpPr/>
          <p:nvPr/>
        </p:nvSpPr>
        <p:spPr>
          <a:xfrm>
            <a:off x="2797175" y="74930"/>
            <a:ext cx="6370320" cy="1529080"/>
          </a:xfrm>
          <a:prstGeom prst="flowChartAlternateProces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3065780" y="4996815"/>
            <a:ext cx="5955030" cy="1813560"/>
          </a:xfrm>
          <a:prstGeom prst="flowChartAlternateProcess">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8898890" y="2082165"/>
            <a:ext cx="3260090" cy="3161665"/>
          </a:xfrm>
          <a:prstGeom prst="flowChartAlternateProcess">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3655" y="2082800"/>
            <a:ext cx="3031490" cy="3161030"/>
          </a:xfrm>
          <a:prstGeom prst="flowChartAlternateProcess">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2989580" y="127635"/>
            <a:ext cx="3099435" cy="1753235"/>
          </a:xfrm>
          <a:prstGeom prst="rect">
            <a:avLst/>
          </a:prstGeom>
          <a:noFill/>
        </p:spPr>
        <p:txBody>
          <a:bodyPr wrap="square" rtlCol="0">
            <a:spAutoFit/>
          </a:bodyPr>
          <a:p>
            <a:r>
              <a:rPr lang="en-US"/>
              <a:t>KitchenAbvGr     -0.132108</a:t>
            </a:r>
            <a:endParaRPr lang="en-US"/>
          </a:p>
          <a:p>
            <a:r>
              <a:rPr lang="en-US"/>
              <a:t>EnclosedPorch   -0.115004</a:t>
            </a:r>
            <a:endParaRPr lang="en-US"/>
          </a:p>
          <a:p>
            <a:r>
              <a:rPr lang="en-US"/>
              <a:t>OverallCond       -0.065642</a:t>
            </a:r>
            <a:endParaRPr lang="en-US"/>
          </a:p>
          <a:p>
            <a:r>
              <a:rPr lang="en-US"/>
              <a:t>MSSubClass      -0.060775</a:t>
            </a:r>
            <a:endParaRPr lang="en-US"/>
          </a:p>
          <a:p>
            <a:r>
              <a:rPr lang="en-US"/>
              <a:t>YrSold                -0.045508</a:t>
            </a:r>
            <a:endParaRPr lang="en-US"/>
          </a:p>
          <a:p>
            <a:endParaRPr lang="en-US"/>
          </a:p>
        </p:txBody>
      </p:sp>
      <p:sp>
        <p:nvSpPr>
          <p:cNvPr id="11" name="Text Box 10"/>
          <p:cNvSpPr txBox="1"/>
          <p:nvPr/>
        </p:nvSpPr>
        <p:spPr>
          <a:xfrm>
            <a:off x="6089015" y="127635"/>
            <a:ext cx="3291205" cy="1476375"/>
          </a:xfrm>
          <a:prstGeom prst="rect">
            <a:avLst/>
          </a:prstGeom>
          <a:noFill/>
        </p:spPr>
        <p:txBody>
          <a:bodyPr wrap="square" rtlCol="0">
            <a:spAutoFit/>
          </a:bodyPr>
          <a:p>
            <a:r>
              <a:rPr lang="en-US">
                <a:sym typeface="+mn-ea"/>
              </a:rPr>
              <a:t>LowQualFinSF    -0.032381</a:t>
            </a:r>
            <a:endParaRPr lang="en-US"/>
          </a:p>
          <a:p>
            <a:r>
              <a:rPr lang="en-US">
                <a:sym typeface="+mn-ea"/>
              </a:rPr>
              <a:t>Id                         -0.023897</a:t>
            </a:r>
            <a:endParaRPr lang="en-US"/>
          </a:p>
          <a:p>
            <a:r>
              <a:rPr lang="en-US">
                <a:sym typeface="+mn-ea"/>
              </a:rPr>
              <a:t>MiscVal               -0.013071</a:t>
            </a:r>
            <a:endParaRPr lang="en-US"/>
          </a:p>
          <a:p>
            <a:r>
              <a:rPr lang="en-US">
                <a:sym typeface="+mn-ea"/>
              </a:rPr>
              <a:t>BsmtHalfBath      -0.011109</a:t>
            </a:r>
            <a:endParaRPr lang="en-US"/>
          </a:p>
          <a:p>
            <a:r>
              <a:rPr lang="en-US">
                <a:sym typeface="+mn-ea"/>
              </a:rPr>
              <a:t>BsmtFinSF2         -0.010151</a:t>
            </a:r>
            <a:endParaRPr lang="en-US"/>
          </a:p>
        </p:txBody>
      </p:sp>
      <p:sp>
        <p:nvSpPr>
          <p:cNvPr id="12" name="Text Box 11"/>
          <p:cNvSpPr txBox="1"/>
          <p:nvPr/>
        </p:nvSpPr>
        <p:spPr>
          <a:xfrm>
            <a:off x="161290" y="2412365"/>
            <a:ext cx="2776220" cy="2584450"/>
          </a:xfrm>
          <a:prstGeom prst="rect">
            <a:avLst/>
          </a:prstGeom>
          <a:solidFill>
            <a:schemeClr val="bg1">
              <a:lumMod val="75000"/>
            </a:schemeClr>
          </a:solidFill>
        </p:spPr>
        <p:txBody>
          <a:bodyPr wrap="square" rtlCol="0">
            <a:spAutoFit/>
          </a:bodyPr>
          <a:p>
            <a:r>
              <a:rPr lang="en-US"/>
              <a:t>3SsnPorch        0.060119</a:t>
            </a:r>
            <a:endParaRPr lang="en-US"/>
          </a:p>
          <a:p>
            <a:r>
              <a:rPr lang="en-US"/>
              <a:t>MoSold             0.072764</a:t>
            </a:r>
            <a:endParaRPr lang="en-US"/>
          </a:p>
          <a:p>
            <a:r>
              <a:rPr lang="en-US"/>
              <a:t>ScreenPorch     0.100284</a:t>
            </a:r>
            <a:endParaRPr lang="en-US"/>
          </a:p>
          <a:p>
            <a:r>
              <a:rPr lang="en-US"/>
              <a:t>PoolArea           0.103280</a:t>
            </a:r>
            <a:endParaRPr lang="en-US"/>
          </a:p>
          <a:p>
            <a:r>
              <a:rPr lang="en-US"/>
              <a:t>BedroomAbvGr </a:t>
            </a:r>
            <a:r>
              <a:rPr lang="en-US">
                <a:sym typeface="+mn-ea"/>
              </a:rPr>
              <a:t>0.158281</a:t>
            </a:r>
            <a:endParaRPr lang="en-US"/>
          </a:p>
          <a:p>
            <a:r>
              <a:rPr lang="en-US"/>
              <a:t>BsmtFullBath    </a:t>
            </a:r>
            <a:r>
              <a:rPr lang="en-US">
                <a:sym typeface="+mn-ea"/>
              </a:rPr>
              <a:t>0.212924</a:t>
            </a:r>
            <a:endParaRPr lang="en-US"/>
          </a:p>
          <a:p>
            <a:r>
              <a:rPr lang="en-US"/>
              <a:t> BsmtUnfSF      </a:t>
            </a:r>
            <a:r>
              <a:rPr lang="en-US">
                <a:sym typeface="+mn-ea"/>
              </a:rPr>
              <a:t>0.215724</a:t>
            </a:r>
            <a:endParaRPr lang="en-US"/>
          </a:p>
          <a:p>
            <a:r>
              <a:rPr lang="en-US"/>
              <a:t>LotArea             0.249499</a:t>
            </a:r>
            <a:endParaRPr lang="en-US"/>
          </a:p>
          <a:p>
            <a:r>
              <a:rPr lang="en-US"/>
              <a:t>HalfBath            0.295592</a:t>
            </a:r>
            <a:endParaRPr lang="en-US"/>
          </a:p>
        </p:txBody>
      </p:sp>
      <p:sp>
        <p:nvSpPr>
          <p:cNvPr id="13" name="Text Box 12"/>
          <p:cNvSpPr txBox="1"/>
          <p:nvPr/>
        </p:nvSpPr>
        <p:spPr>
          <a:xfrm>
            <a:off x="9160510" y="2254885"/>
            <a:ext cx="2856865" cy="2306955"/>
          </a:xfrm>
          <a:prstGeom prst="rect">
            <a:avLst/>
          </a:prstGeom>
          <a:noFill/>
        </p:spPr>
        <p:txBody>
          <a:bodyPr wrap="square" rtlCol="0">
            <a:spAutoFit/>
          </a:bodyPr>
          <a:p>
            <a:r>
              <a:rPr lang="en-US"/>
              <a:t>WoodDeckSF    0.315444</a:t>
            </a:r>
            <a:endParaRPr lang="en-US"/>
          </a:p>
          <a:p>
            <a:r>
              <a:rPr lang="en-US"/>
              <a:t>2ndFlrSF            0.330386</a:t>
            </a:r>
            <a:endParaRPr lang="en-US"/>
          </a:p>
          <a:p>
            <a:r>
              <a:rPr lang="en-US"/>
              <a:t>OpenPorchSF    0.339500</a:t>
            </a:r>
            <a:endParaRPr lang="en-US"/>
          </a:p>
          <a:p>
            <a:r>
              <a:rPr lang="en-US"/>
              <a:t>LotFrontage       0.341294</a:t>
            </a:r>
            <a:endParaRPr lang="en-US"/>
          </a:p>
          <a:p>
            <a:r>
              <a:rPr lang="en-US"/>
              <a:t>BsmtFinSF1       0.362874</a:t>
            </a:r>
            <a:endParaRPr lang="en-US"/>
          </a:p>
          <a:p>
            <a:r>
              <a:rPr lang="en-US"/>
              <a:t>Fireplaces          0.459611</a:t>
            </a:r>
            <a:endParaRPr lang="en-US"/>
          </a:p>
          <a:p>
            <a:r>
              <a:rPr lang="en-US"/>
              <a:t>MasVnrArea       0.466386</a:t>
            </a:r>
            <a:endParaRPr lang="en-US"/>
          </a:p>
          <a:p>
            <a:r>
              <a:rPr lang="en-US"/>
              <a:t>GarageYrBlt       0.474346</a:t>
            </a:r>
            <a:endParaRPr lang="en-US"/>
          </a:p>
        </p:txBody>
      </p:sp>
      <p:sp>
        <p:nvSpPr>
          <p:cNvPr id="14" name="Text Box 13"/>
          <p:cNvSpPr txBox="1"/>
          <p:nvPr/>
        </p:nvSpPr>
        <p:spPr>
          <a:xfrm>
            <a:off x="3218815" y="5057775"/>
            <a:ext cx="2802890" cy="1753235"/>
          </a:xfrm>
          <a:prstGeom prst="rect">
            <a:avLst/>
          </a:prstGeom>
          <a:noFill/>
        </p:spPr>
        <p:txBody>
          <a:bodyPr wrap="square" rtlCol="0">
            <a:spAutoFit/>
          </a:bodyPr>
          <a:p>
            <a:r>
              <a:rPr lang="en-US">
                <a:solidFill>
                  <a:schemeClr val="bg1"/>
                </a:solidFill>
              </a:rPr>
              <a:t>YearRemodAd  0.507831</a:t>
            </a:r>
            <a:endParaRPr lang="en-US">
              <a:solidFill>
                <a:schemeClr val="bg1"/>
              </a:solidFill>
            </a:endParaRPr>
          </a:p>
          <a:p>
            <a:r>
              <a:rPr lang="en-US">
                <a:solidFill>
                  <a:schemeClr val="bg1"/>
                </a:solidFill>
              </a:rPr>
              <a:t>YearBuilt           0.514408</a:t>
            </a:r>
            <a:endParaRPr lang="en-US">
              <a:solidFill>
                <a:schemeClr val="bg1"/>
              </a:solidFill>
            </a:endParaRPr>
          </a:p>
          <a:p>
            <a:r>
              <a:rPr lang="en-US">
                <a:solidFill>
                  <a:schemeClr val="bg1"/>
                </a:solidFill>
              </a:rPr>
              <a:t>TotRmsAbvGrd 0.528363</a:t>
            </a:r>
            <a:endParaRPr lang="en-US">
              <a:solidFill>
                <a:schemeClr val="bg1"/>
              </a:solidFill>
            </a:endParaRPr>
          </a:p>
          <a:p>
            <a:r>
              <a:rPr lang="en-US">
                <a:solidFill>
                  <a:schemeClr val="bg1"/>
                </a:solidFill>
              </a:rPr>
              <a:t>FullBath             0.554988</a:t>
            </a:r>
            <a:endParaRPr lang="en-US">
              <a:solidFill>
                <a:schemeClr val="bg1"/>
              </a:solidFill>
            </a:endParaRPr>
          </a:p>
          <a:p>
            <a:r>
              <a:rPr lang="en-US">
                <a:solidFill>
                  <a:schemeClr val="bg1"/>
                </a:solidFill>
              </a:rPr>
              <a:t>1stFlrSF            0.587642</a:t>
            </a:r>
            <a:endParaRPr lang="en-US">
              <a:solidFill>
                <a:schemeClr val="bg1"/>
              </a:solidFill>
            </a:endParaRPr>
          </a:p>
          <a:p>
            <a:r>
              <a:rPr lang="en-US">
                <a:solidFill>
                  <a:schemeClr val="bg1"/>
                </a:solidFill>
              </a:rPr>
              <a:t>TotalBsmtSF     0.595042</a:t>
            </a:r>
            <a:endParaRPr lang="en-US">
              <a:solidFill>
                <a:schemeClr val="bg1"/>
              </a:solidFill>
            </a:endParaRPr>
          </a:p>
        </p:txBody>
      </p:sp>
      <p:sp>
        <p:nvSpPr>
          <p:cNvPr id="15" name="Text Box 14"/>
          <p:cNvSpPr txBox="1"/>
          <p:nvPr/>
        </p:nvSpPr>
        <p:spPr>
          <a:xfrm>
            <a:off x="6089015" y="5125085"/>
            <a:ext cx="2830195" cy="1476375"/>
          </a:xfrm>
          <a:prstGeom prst="rect">
            <a:avLst/>
          </a:prstGeom>
          <a:noFill/>
        </p:spPr>
        <p:txBody>
          <a:bodyPr wrap="square" rtlCol="0">
            <a:spAutoFit/>
          </a:bodyPr>
          <a:p>
            <a:r>
              <a:rPr lang="en-US">
                <a:solidFill>
                  <a:schemeClr val="bg1"/>
                </a:solidFill>
              </a:rPr>
              <a:t>GarageArea       0.619000</a:t>
            </a:r>
            <a:endParaRPr lang="en-US">
              <a:solidFill>
                <a:schemeClr val="bg1"/>
              </a:solidFill>
            </a:endParaRPr>
          </a:p>
          <a:p>
            <a:r>
              <a:rPr lang="en-US">
                <a:solidFill>
                  <a:schemeClr val="bg1"/>
                </a:solidFill>
              </a:rPr>
              <a:t>GarageCars       0.628329</a:t>
            </a:r>
            <a:endParaRPr lang="en-US">
              <a:solidFill>
                <a:schemeClr val="bg1"/>
              </a:solidFill>
            </a:endParaRPr>
          </a:p>
          <a:p>
            <a:r>
              <a:rPr lang="en-US">
                <a:solidFill>
                  <a:schemeClr val="bg1"/>
                </a:solidFill>
              </a:rPr>
              <a:t>GrLivArea          0.707300</a:t>
            </a:r>
            <a:endParaRPr lang="en-US">
              <a:solidFill>
                <a:schemeClr val="bg1"/>
              </a:solidFill>
            </a:endParaRPr>
          </a:p>
          <a:p>
            <a:r>
              <a:rPr lang="en-US">
                <a:solidFill>
                  <a:schemeClr val="bg1"/>
                </a:solidFill>
              </a:rPr>
              <a:t>OverallQual       0.789185</a:t>
            </a:r>
            <a:endParaRPr lang="en-US">
              <a:solidFill>
                <a:schemeClr val="bg1"/>
              </a:solidFill>
            </a:endParaRPr>
          </a:p>
          <a:p>
            <a:r>
              <a:rPr lang="en-US">
                <a:solidFill>
                  <a:schemeClr val="bg1"/>
                </a:solidFill>
              </a:rPr>
              <a:t>SalePrice           1.000000</a:t>
            </a:r>
            <a:endParaRPr lang="en-US">
              <a:solidFill>
                <a:schemeClr val="bg1"/>
              </a:solidFill>
            </a:endParaRPr>
          </a:p>
        </p:txBody>
      </p:sp>
      <p:sp>
        <p:nvSpPr>
          <p:cNvPr id="16" name="Text Box 15"/>
          <p:cNvSpPr txBox="1"/>
          <p:nvPr/>
        </p:nvSpPr>
        <p:spPr>
          <a:xfrm>
            <a:off x="5130800" y="2411730"/>
            <a:ext cx="1964055" cy="245110"/>
          </a:xfrm>
          <a:prstGeom prst="rect">
            <a:avLst/>
          </a:prstGeom>
          <a:noFill/>
        </p:spPr>
        <p:txBody>
          <a:bodyPr wrap="square" rtlCol="0">
            <a:spAutoFit/>
          </a:bodyPr>
          <a:p>
            <a:r>
              <a:rPr lang="en-US" sz="1000"/>
              <a:t>      Negative Correlation</a:t>
            </a:r>
            <a:endParaRPr lang="en-US" sz="1000"/>
          </a:p>
        </p:txBody>
      </p:sp>
      <p:sp>
        <p:nvSpPr>
          <p:cNvPr id="17" name="Text Box 16"/>
          <p:cNvSpPr txBox="1"/>
          <p:nvPr/>
        </p:nvSpPr>
        <p:spPr>
          <a:xfrm rot="10800000">
            <a:off x="3592830" y="2912110"/>
            <a:ext cx="336550" cy="1073150"/>
          </a:xfrm>
          <a:prstGeom prst="rect">
            <a:avLst/>
          </a:prstGeom>
          <a:noFill/>
        </p:spPr>
        <p:txBody>
          <a:bodyPr vert="eaVert" wrap="square" rtlCol="0">
            <a:spAutoFit/>
          </a:bodyPr>
          <a:p>
            <a:r>
              <a:rPr lang="en-US" sz="1000">
                <a:solidFill>
                  <a:schemeClr val="tx1"/>
                </a:solidFill>
              </a:rPr>
              <a:t> Less Correlation</a:t>
            </a:r>
            <a:endParaRPr lang="en-US" sz="1000">
              <a:solidFill>
                <a:schemeClr val="tx1"/>
              </a:solidFill>
            </a:endParaRPr>
          </a:p>
        </p:txBody>
      </p:sp>
      <p:sp>
        <p:nvSpPr>
          <p:cNvPr id="18" name="Text Box 17"/>
          <p:cNvSpPr txBox="1"/>
          <p:nvPr/>
        </p:nvSpPr>
        <p:spPr>
          <a:xfrm rot="10800000">
            <a:off x="8051800" y="2892425"/>
            <a:ext cx="336550" cy="1073150"/>
          </a:xfrm>
          <a:prstGeom prst="rect">
            <a:avLst/>
          </a:prstGeom>
          <a:noFill/>
        </p:spPr>
        <p:txBody>
          <a:bodyPr vert="eaVert" wrap="square" rtlCol="0">
            <a:spAutoFit/>
          </a:bodyPr>
          <a:p>
            <a:r>
              <a:rPr lang="en-US" sz="1000"/>
              <a:t> Less Correlation</a:t>
            </a:r>
            <a:endParaRPr lang="en-US" sz="1000"/>
          </a:p>
        </p:txBody>
      </p:sp>
      <p:sp>
        <p:nvSpPr>
          <p:cNvPr id="19" name="Text Box 18"/>
          <p:cNvSpPr txBox="1"/>
          <p:nvPr/>
        </p:nvSpPr>
        <p:spPr>
          <a:xfrm>
            <a:off x="5061585" y="4182745"/>
            <a:ext cx="1964055" cy="245110"/>
          </a:xfrm>
          <a:prstGeom prst="rect">
            <a:avLst/>
          </a:prstGeom>
          <a:noFill/>
        </p:spPr>
        <p:txBody>
          <a:bodyPr wrap="square" rtlCol="0">
            <a:spAutoFit/>
          </a:bodyPr>
          <a:p>
            <a:r>
              <a:rPr lang="en-US" sz="1000"/>
              <a:t>         Strong Correlation</a:t>
            </a:r>
            <a:endParaRPr lang="en-US"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Screen Shot 2022-05-18 at 1.08.13 PM"/>
          <p:cNvPicPr>
            <a:picLocks noChangeAspect="1"/>
          </p:cNvPicPr>
          <p:nvPr>
            <p:ph idx="1"/>
          </p:nvPr>
        </p:nvPicPr>
        <p:blipFill>
          <a:blip r:embed="rId1"/>
          <a:stretch>
            <a:fillRect/>
          </a:stretch>
        </p:blipFill>
        <p:spPr>
          <a:xfrm>
            <a:off x="24765" y="165100"/>
            <a:ext cx="12073890" cy="6895465"/>
          </a:xfrm>
          <a:prstGeom prst="rect">
            <a:avLst/>
          </a:prstGeom>
        </p:spPr>
      </p:pic>
    </p:spTree>
  </p:cSld>
  <p:clrMapOvr>
    <a:masterClrMapping/>
  </p:clrMapOvr>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TABLE_BEAUTIFY" val="smartTable{32ec10c3-c743-4681-8c83-2a4537a436ee}"/>
</p:tagLst>
</file>

<file path=ppt/tags/tag3.xml><?xml version="1.0" encoding="utf-8"?>
<p:tagLst xmlns:p="http://schemas.openxmlformats.org/presentationml/2006/main">
  <p:tag name="KSO_WM_UNIT_TABLE_BEAUTIFY" val="smartTable{238d903c-8aef-41e6-a521-ba273320e251}"/>
</p:tagLst>
</file>

<file path=ppt/tags/tag4.xml><?xml version="1.0" encoding="utf-8"?>
<p:tagLst xmlns:p="http://schemas.openxmlformats.org/presentationml/2006/main">
  <p:tag name="KSO_WM_UNIT_TABLE_BEAUTIFY" val="smartTable{58f9fc44-e21c-446b-83b0-933c59ca7dd6}"/>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704020202020204" pitchFamily="34" charset="0"/>
            <a:ea typeface="SimSun"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7541</Words>
  <Application>WPS Writer</Application>
  <PresentationFormat>Widescreen</PresentationFormat>
  <Paragraphs>322</Paragraphs>
  <Slides>24</Slides>
  <Notes>0</Notes>
  <HiddenSlides>0</HiddenSlides>
  <MMClips>0</MMClips>
  <ScaleCrop>false</ScaleCrop>
  <HeadingPairs>
    <vt:vector size="6" baseType="variant">
      <vt:variant>
        <vt:lpstr>已用的字体</vt:lpstr>
      </vt:variant>
      <vt:variant>
        <vt:i4>27</vt:i4>
      </vt:variant>
      <vt:variant>
        <vt:lpstr>主题</vt:lpstr>
      </vt:variant>
      <vt:variant>
        <vt:i4>9</vt:i4>
      </vt:variant>
      <vt:variant>
        <vt:lpstr>幻灯片标题</vt:lpstr>
      </vt:variant>
      <vt:variant>
        <vt:i4>24</vt:i4>
      </vt:variant>
    </vt:vector>
  </HeadingPairs>
  <TitlesOfParts>
    <vt:vector size="60" baseType="lpstr">
      <vt:lpstr>Arial</vt:lpstr>
      <vt:lpstr>SimSun</vt:lpstr>
      <vt:lpstr>Wingdings</vt:lpstr>
      <vt:lpstr>Arial Unicode MS</vt:lpstr>
      <vt:lpstr>Calibri Light</vt:lpstr>
      <vt:lpstr>Helvetica Neue</vt:lpstr>
      <vt:lpstr>Calibri</vt:lpstr>
      <vt:lpstr>微软雅黑</vt:lpstr>
      <vt:lpstr>汉仪旗黑</vt:lpstr>
      <vt:lpstr>宋体-简</vt:lpstr>
      <vt:lpstr>SimSun</vt:lpstr>
      <vt:lpstr>等线</vt:lpstr>
      <vt:lpstr>苹方-简</vt:lpstr>
      <vt:lpstr>PingFang HK Regular</vt:lpstr>
      <vt:lpstr>Heiti TC Light</vt:lpstr>
      <vt:lpstr>American Typewriter Regular</vt:lpstr>
      <vt:lpstr>Big Caslon</vt:lpstr>
      <vt:lpstr>Beirut</vt:lpstr>
      <vt:lpstr>Bangla MN Regular</vt:lpstr>
      <vt:lpstr>Hiragino Maru Gothic Pro</vt:lpstr>
      <vt:lpstr>Devanagari Sangam MN Regular</vt:lpstr>
      <vt:lpstr>Bodoni 72 Book</vt:lpstr>
      <vt:lpstr>Copperplate Regular</vt:lpstr>
      <vt:lpstr>Cochin Regular</vt:lpstr>
      <vt:lpstr>Chalkboard SE Regular</vt:lpstr>
      <vt:lpstr>Chalkboard Regular</vt:lpstr>
      <vt:lpstr>Bradley Hand</vt:lpstr>
      <vt:lpstr>1_Office Theme</vt:lpstr>
      <vt:lpstr>Business Cooperate</vt:lpstr>
      <vt:lpstr>1_Default Design</vt:lpstr>
      <vt:lpstr>1_Business Cooperate</vt:lpstr>
      <vt:lpstr>Default Design</vt:lpstr>
      <vt:lpstr>2_Business Cooperate</vt:lpstr>
      <vt:lpstr>2_Default Design</vt:lpstr>
      <vt:lpstr>3_Default Design</vt:lpstr>
      <vt:lpstr>4_Default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dc:title>
  <dc:creator>nimeshroy</dc:creator>
  <cp:lastModifiedBy>nimeshroy</cp:lastModifiedBy>
  <cp:revision>4</cp:revision>
  <dcterms:created xsi:type="dcterms:W3CDTF">2022-05-19T13:46:16Z</dcterms:created>
  <dcterms:modified xsi:type="dcterms:W3CDTF">2022-05-19T13:46:16Z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